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20"/>
  </p:notesMasterIdLst>
  <p:handoutMasterIdLst>
    <p:handoutMasterId r:id="rId21"/>
  </p:handoutMasterIdLst>
  <p:sldIdLst>
    <p:sldId id="280" r:id="rId2"/>
    <p:sldId id="287" r:id="rId3"/>
    <p:sldId id="270" r:id="rId4"/>
    <p:sldId id="288" r:id="rId5"/>
    <p:sldId id="299" r:id="rId6"/>
    <p:sldId id="257" r:id="rId7"/>
    <p:sldId id="289" r:id="rId8"/>
    <p:sldId id="290" r:id="rId9"/>
    <p:sldId id="301" r:id="rId10"/>
    <p:sldId id="291" r:id="rId11"/>
    <p:sldId id="269" r:id="rId12"/>
    <p:sldId id="292" r:id="rId13"/>
    <p:sldId id="295" r:id="rId14"/>
    <p:sldId id="302" r:id="rId15"/>
    <p:sldId id="293" r:id="rId16"/>
    <p:sldId id="300" r:id="rId17"/>
    <p:sldId id="297" r:id="rId18"/>
    <p:sldId id="296" r:id="rId19"/>
  </p:sldIdLst>
  <p:sldSz cx="9906000" cy="6858000" type="A4"/>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DDD8"/>
    <a:srgbClr val="4D16B4"/>
    <a:srgbClr val="EC8F28"/>
    <a:srgbClr val="F2B56F"/>
    <a:srgbClr val="E08520"/>
    <a:srgbClr val="F8F8F8"/>
    <a:srgbClr val="8B97FD"/>
    <a:srgbClr val="BAC0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63" autoAdjust="0"/>
    <p:restoredTop sz="85714" autoAdjust="0"/>
  </p:normalViewPr>
  <p:slideViewPr>
    <p:cSldViewPr snapToGrid="0">
      <p:cViewPr varScale="1">
        <p:scale>
          <a:sx n="141" d="100"/>
          <a:sy n="141" d="100"/>
        </p:scale>
        <p:origin x="2180" y="6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5" d="100"/>
          <a:sy n="125" d="100"/>
        </p:scale>
        <p:origin x="492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9E1B92-21FA-1FC1-15A7-8FCDC934638E}"/>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216A0714-D3C0-6566-8906-0DB98CB6E817}"/>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B1A43145-8963-413D-AD46-1CCB69CDFAE7}" type="datetimeFigureOut">
              <a:rPr lang="en-GB" smtClean="0"/>
              <a:t>12/10/2026</a:t>
            </a:fld>
            <a:endParaRPr lang="en-GB"/>
          </a:p>
        </p:txBody>
      </p:sp>
      <p:sp>
        <p:nvSpPr>
          <p:cNvPr id="4" name="Footer Placeholder 3">
            <a:extLst>
              <a:ext uri="{FF2B5EF4-FFF2-40B4-BE49-F238E27FC236}">
                <a16:creationId xmlns:a16="http://schemas.microsoft.com/office/drawing/2014/main" id="{A1D12CB1-3B4F-91D0-849E-631886655EC9}"/>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A97E227-A08C-2D51-34DE-E5FCE741C7C3}"/>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6FF55EE9-A784-4B6A-AD78-3DECA71AACA2}" type="slidenum">
              <a:rPr lang="en-GB" smtClean="0"/>
              <a:t>‹#›</a:t>
            </a:fld>
            <a:endParaRPr lang="en-GB"/>
          </a:p>
        </p:txBody>
      </p:sp>
    </p:spTree>
    <p:extLst>
      <p:ext uri="{BB962C8B-B14F-4D97-AF65-F5344CB8AC3E}">
        <p14:creationId xmlns:p14="http://schemas.microsoft.com/office/powerpoint/2010/main" val="2499318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862EE396-B2D6-459A-BD62-1B36FC8CE6BA}" type="datetimeFigureOut">
              <a:rPr lang="en-GB" smtClean="0"/>
              <a:t>12/10/2026</a:t>
            </a:fld>
            <a:endParaRPr lang="en-GB"/>
          </a:p>
        </p:txBody>
      </p:sp>
      <p:sp>
        <p:nvSpPr>
          <p:cNvPr id="4" name="Slide Image Placeholder 3"/>
          <p:cNvSpPr>
            <a:spLocks noGrp="1" noRot="1" noChangeAspect="1"/>
          </p:cNvSpPr>
          <p:nvPr>
            <p:ph type="sldImg" idx="2"/>
          </p:nvPr>
        </p:nvSpPr>
        <p:spPr>
          <a:xfrm>
            <a:off x="2900363" y="857250"/>
            <a:ext cx="3343275"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97FE1695-3802-4C24-B8BB-87AC35F6BA28}" type="slidenum">
              <a:rPr lang="en-GB" smtClean="0"/>
              <a:t>‹#›</a:t>
            </a:fld>
            <a:endParaRPr lang="en-GB"/>
          </a:p>
        </p:txBody>
      </p:sp>
    </p:spTree>
    <p:extLst>
      <p:ext uri="{BB962C8B-B14F-4D97-AF65-F5344CB8AC3E}">
        <p14:creationId xmlns:p14="http://schemas.microsoft.com/office/powerpoint/2010/main" val="2360852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00363" y="857250"/>
            <a:ext cx="3343275" cy="23145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97FE1695-3802-4C24-B8BB-87AC35F6BA28}" type="slidenum">
              <a:rPr lang="en-GB" smtClean="0"/>
              <a:t>1</a:t>
            </a:fld>
            <a:endParaRPr lang="en-GB"/>
          </a:p>
        </p:txBody>
      </p:sp>
    </p:spTree>
    <p:extLst>
      <p:ext uri="{BB962C8B-B14F-4D97-AF65-F5344CB8AC3E}">
        <p14:creationId xmlns:p14="http://schemas.microsoft.com/office/powerpoint/2010/main" val="2923497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B90C9-31D0-F68E-4FB0-EC3B37F030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AC8377-13F4-C00B-8E0E-DE8B192AE9D6}"/>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944DC77B-9D39-32EF-F573-A8604E0E7B0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06B92225-E2C5-FCD3-0C2D-25E0AAEC3CE2}"/>
              </a:ext>
            </a:extLst>
          </p:cNvPr>
          <p:cNvSpPr>
            <a:spLocks noGrp="1"/>
          </p:cNvSpPr>
          <p:nvPr>
            <p:ph type="sldNum" sz="quarter" idx="5"/>
          </p:nvPr>
        </p:nvSpPr>
        <p:spPr/>
        <p:txBody>
          <a:bodyPr/>
          <a:lstStyle/>
          <a:p>
            <a:fld id="{97FE1695-3802-4C24-B8BB-87AC35F6BA28}" type="slidenum">
              <a:rPr lang="en-GB" smtClean="0"/>
              <a:t>2</a:t>
            </a:fld>
            <a:endParaRPr lang="en-GB"/>
          </a:p>
        </p:txBody>
      </p:sp>
    </p:spTree>
    <p:extLst>
      <p:ext uri="{BB962C8B-B14F-4D97-AF65-F5344CB8AC3E}">
        <p14:creationId xmlns:p14="http://schemas.microsoft.com/office/powerpoint/2010/main" val="1637850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00363" y="857250"/>
            <a:ext cx="3343275" cy="23145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p>
        </p:txBody>
      </p:sp>
      <p:sp>
        <p:nvSpPr>
          <p:cNvPr id="4" name="Slide Number Placeholder 3"/>
          <p:cNvSpPr>
            <a:spLocks noGrp="1"/>
          </p:cNvSpPr>
          <p:nvPr>
            <p:ph type="sldNum" sz="quarter" idx="5"/>
          </p:nvPr>
        </p:nvSpPr>
        <p:spPr/>
        <p:txBody>
          <a:bodyPr/>
          <a:lstStyle/>
          <a:p>
            <a:fld id="{97FE1695-3802-4C24-B8BB-87AC35F6BA28}" type="slidenum">
              <a:rPr lang="en-GB" smtClean="0"/>
              <a:t>3</a:t>
            </a:fld>
            <a:endParaRPr lang="en-GB"/>
          </a:p>
        </p:txBody>
      </p:sp>
    </p:spTree>
    <p:extLst>
      <p:ext uri="{BB962C8B-B14F-4D97-AF65-F5344CB8AC3E}">
        <p14:creationId xmlns:p14="http://schemas.microsoft.com/office/powerpoint/2010/main" val="3707670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Amend as appropriate for the child’s family and their level of understanding</a:t>
            </a:r>
          </a:p>
        </p:txBody>
      </p:sp>
      <p:sp>
        <p:nvSpPr>
          <p:cNvPr id="4" name="Slide Number Placeholder 3"/>
          <p:cNvSpPr>
            <a:spLocks noGrp="1"/>
          </p:cNvSpPr>
          <p:nvPr>
            <p:ph type="sldNum" sz="quarter" idx="5"/>
          </p:nvPr>
        </p:nvSpPr>
        <p:spPr/>
        <p:txBody>
          <a:bodyPr/>
          <a:lstStyle/>
          <a:p>
            <a:fld id="{97FE1695-3802-4C24-B8BB-87AC35F6BA28}" type="slidenum">
              <a:rPr lang="en-GB" smtClean="0"/>
              <a:t>4</a:t>
            </a:fld>
            <a:endParaRPr lang="en-GB"/>
          </a:p>
        </p:txBody>
      </p:sp>
    </p:spTree>
    <p:extLst>
      <p:ext uri="{BB962C8B-B14F-4D97-AF65-F5344CB8AC3E}">
        <p14:creationId xmlns:p14="http://schemas.microsoft.com/office/powerpoint/2010/main" val="3442008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D9BE4-689A-C172-0CA9-72A5868D4E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B26294-706F-2426-AD84-269B16506E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EA2163-50E6-3818-6A65-E7F5FB906AA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F450B40-B20D-F871-A4E4-EE7E2AB7B3E8}"/>
              </a:ext>
            </a:extLst>
          </p:cNvPr>
          <p:cNvSpPr>
            <a:spLocks noGrp="1"/>
          </p:cNvSpPr>
          <p:nvPr>
            <p:ph type="sldNum" sz="quarter" idx="5"/>
          </p:nvPr>
        </p:nvSpPr>
        <p:spPr/>
        <p:txBody>
          <a:bodyPr/>
          <a:lstStyle/>
          <a:p>
            <a:fld id="{97FE1695-3802-4C24-B8BB-87AC35F6BA28}" type="slidenum">
              <a:rPr lang="en-GB" smtClean="0"/>
              <a:t>5</a:t>
            </a:fld>
            <a:endParaRPr lang="en-GB"/>
          </a:p>
        </p:txBody>
      </p:sp>
    </p:spTree>
    <p:extLst>
      <p:ext uri="{BB962C8B-B14F-4D97-AF65-F5344CB8AC3E}">
        <p14:creationId xmlns:p14="http://schemas.microsoft.com/office/powerpoint/2010/main" val="35670215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00363" y="857250"/>
            <a:ext cx="3343275" cy="2314575"/>
          </a:xfrm>
        </p:spPr>
      </p:sp>
      <p:sp>
        <p:nvSpPr>
          <p:cNvPr id="3" name="Notes Placeholder 2"/>
          <p:cNvSpPr>
            <a:spLocks noGrp="1"/>
          </p:cNvSpPr>
          <p:nvPr>
            <p:ph type="body" idx="1"/>
          </p:nvPr>
        </p:nvSpPr>
        <p:spPr/>
        <p:txBody>
          <a:bodyPr/>
          <a:lstStyle/>
          <a:p>
            <a:pPr marL="0" indent="0">
              <a:buFontTx/>
              <a:buNone/>
            </a:pPr>
            <a:endParaRPr lang="en-GB" dirty="0"/>
          </a:p>
        </p:txBody>
      </p:sp>
      <p:sp>
        <p:nvSpPr>
          <p:cNvPr id="4" name="Slide Number Placeholder 3"/>
          <p:cNvSpPr>
            <a:spLocks noGrp="1"/>
          </p:cNvSpPr>
          <p:nvPr>
            <p:ph type="sldNum" sz="quarter" idx="5"/>
          </p:nvPr>
        </p:nvSpPr>
        <p:spPr/>
        <p:txBody>
          <a:bodyPr/>
          <a:lstStyle/>
          <a:p>
            <a:fld id="{97FE1695-3802-4C24-B8BB-87AC35F6BA28}" type="slidenum">
              <a:rPr lang="en-GB" smtClean="0"/>
              <a:t>6</a:t>
            </a:fld>
            <a:endParaRPr lang="en-GB"/>
          </a:p>
        </p:txBody>
      </p:sp>
    </p:spTree>
    <p:extLst>
      <p:ext uri="{BB962C8B-B14F-4D97-AF65-F5344CB8AC3E}">
        <p14:creationId xmlns:p14="http://schemas.microsoft.com/office/powerpoint/2010/main" val="1111451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D3165-4655-6F9E-EA03-3FB99F3A1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23C643-9F63-30DC-4760-E020663350BA}"/>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0D3160CB-02CE-284F-5A1B-A8A33DCE5D2A}"/>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3675CC7C-7C61-ABBA-760C-EACB82745D0B}"/>
              </a:ext>
            </a:extLst>
          </p:cNvPr>
          <p:cNvSpPr>
            <a:spLocks noGrp="1"/>
          </p:cNvSpPr>
          <p:nvPr>
            <p:ph type="sldNum" sz="quarter" idx="5"/>
          </p:nvPr>
        </p:nvSpPr>
        <p:spPr/>
        <p:txBody>
          <a:bodyPr/>
          <a:lstStyle/>
          <a:p>
            <a:fld id="{97FE1695-3802-4C24-B8BB-87AC35F6BA28}" type="slidenum">
              <a:rPr lang="en-GB" smtClean="0"/>
              <a:t>7</a:t>
            </a:fld>
            <a:endParaRPr lang="en-GB"/>
          </a:p>
        </p:txBody>
      </p:sp>
    </p:spTree>
    <p:extLst>
      <p:ext uri="{BB962C8B-B14F-4D97-AF65-F5344CB8AC3E}">
        <p14:creationId xmlns:p14="http://schemas.microsoft.com/office/powerpoint/2010/main" val="3392909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38232-6174-6097-174F-B9C67F1F55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19A9F7-64E8-5EF1-B469-FEFAC953EFE3}"/>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975BD75E-40E6-3D4C-C8EE-7172E7D15DD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Optional additional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cs typeface="Times New Roman" panose="02020603050405020304" pitchFamily="18" charset="0"/>
              </a:rPr>
              <a:t>“We don’t know if she told the man who gave her the seed that it grew into a baby.”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Calibri" panose="020F0502020204030204" pitchFamily="34" charset="0"/>
                <a:cs typeface="Times New Roman" panose="02020603050405020304" pitchFamily="18" charset="0"/>
              </a:rPr>
              <a:t>“BIRTHMOTHER said that…”&lt;any child-appropriate information, e.g. if she mentioned that they met at a concert/that the child looked like their birth father when born, etc&gt;</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Caution - It can be tempting here to share facts like “</a:t>
            </a:r>
            <a:r>
              <a:rPr lang="en-GB" sz="1200" dirty="0">
                <a:latin typeface="Calibri" panose="020F0502020204030204" pitchFamily="34" charset="0"/>
                <a:cs typeface="Times New Roman" panose="02020603050405020304" pitchFamily="18" charset="0"/>
              </a:rPr>
              <a:t>You have brown eyes, although BIRTHMOTHER has blue eyes, so that tells us that the seed probably came from someone who had brown eyes.” If you do share information like this, beware that the child may then find themselves wondering if all brown-eyed men are that man. That said, a curious child may wonder if any stranger is their biological parent, and they will learn this sort of thing as they get older anyway! In this sort of situation, if true (e.g. if the child was adopted from a different area), you could add something like “we think he probably lives quite far away” to reassure the child that it’s probably not someone they’ll meet on a walk etc.  </a:t>
            </a:r>
          </a:p>
        </p:txBody>
      </p:sp>
      <p:sp>
        <p:nvSpPr>
          <p:cNvPr id="4" name="Slide Number Placeholder 3">
            <a:extLst>
              <a:ext uri="{FF2B5EF4-FFF2-40B4-BE49-F238E27FC236}">
                <a16:creationId xmlns:a16="http://schemas.microsoft.com/office/drawing/2014/main" id="{3025B95D-B538-6F88-4CCD-C24FD41516DF}"/>
              </a:ext>
            </a:extLst>
          </p:cNvPr>
          <p:cNvSpPr>
            <a:spLocks noGrp="1"/>
          </p:cNvSpPr>
          <p:nvPr>
            <p:ph type="sldNum" sz="quarter" idx="5"/>
          </p:nvPr>
        </p:nvSpPr>
        <p:spPr/>
        <p:txBody>
          <a:bodyPr/>
          <a:lstStyle/>
          <a:p>
            <a:fld id="{97FE1695-3802-4C24-B8BB-87AC35F6BA28}" type="slidenum">
              <a:rPr lang="en-GB" smtClean="0"/>
              <a:t>8</a:t>
            </a:fld>
            <a:endParaRPr lang="en-GB"/>
          </a:p>
        </p:txBody>
      </p:sp>
    </p:spTree>
    <p:extLst>
      <p:ext uri="{BB962C8B-B14F-4D97-AF65-F5344CB8AC3E}">
        <p14:creationId xmlns:p14="http://schemas.microsoft.com/office/powerpoint/2010/main" val="3397569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88849-72E6-9C5F-7A45-540888918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174A3-CFD8-8932-13C6-9B4E9311DD15}"/>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BF637201-6AA5-6D7E-4962-B7142D9BC663}"/>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8AF8EAED-3DA6-24EF-BBBC-CECD0DA8BBF0}"/>
              </a:ext>
            </a:extLst>
          </p:cNvPr>
          <p:cNvSpPr>
            <a:spLocks noGrp="1"/>
          </p:cNvSpPr>
          <p:nvPr>
            <p:ph type="sldNum" sz="quarter" idx="5"/>
          </p:nvPr>
        </p:nvSpPr>
        <p:spPr/>
        <p:txBody>
          <a:bodyPr/>
          <a:lstStyle/>
          <a:p>
            <a:fld id="{97FE1695-3802-4C24-B8BB-87AC35F6BA28}" type="slidenum">
              <a:rPr lang="en-GB" smtClean="0"/>
              <a:t>9</a:t>
            </a:fld>
            <a:endParaRPr lang="en-GB"/>
          </a:p>
        </p:txBody>
      </p:sp>
    </p:spTree>
    <p:extLst>
      <p:ext uri="{BB962C8B-B14F-4D97-AF65-F5344CB8AC3E}">
        <p14:creationId xmlns:p14="http://schemas.microsoft.com/office/powerpoint/2010/main" val="1476405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7880D8-7F04-40DF-6686-E88160C70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E8EB74-3392-F288-413B-DFBCC5C68630}"/>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DF865DBA-0623-4ADB-FD1E-01606B47C3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When reading this page with a child, encourage them to think about what their parents do to keep them safe, healthy and happy. Remember that even adoptive parents will sometimes make mistakes, e.g. when they’re out, they may occasionally realise it’s cold and they should have packed a coat, etc, but it’s a pattern of concerns that leads to a child being removed from their birth family. You don’t want to cause the child to panic if their adoptive parent seems to be anything less than perfect! You can say things like “</a:t>
            </a:r>
            <a:r>
              <a:rPr lang="en-GB" sz="1200" dirty="0"/>
              <a:t>Your parents are really good at remembering to look after you properly, so they hardly ever forget to pack a coat or to bring snacks, but when you were a baby living with NAME, they kept forgetting the things you needed a LOT of the time, so you were cold and hungry and frightened. It wasn’t OK. You needed parents who would make sure they look after you properly” (based on the child’s actual situation, of course). </a:t>
            </a:r>
            <a:endParaRPr lang="en-GB" dirty="0"/>
          </a:p>
        </p:txBody>
      </p:sp>
      <p:sp>
        <p:nvSpPr>
          <p:cNvPr id="4" name="Slide Number Placeholder 3">
            <a:extLst>
              <a:ext uri="{FF2B5EF4-FFF2-40B4-BE49-F238E27FC236}">
                <a16:creationId xmlns:a16="http://schemas.microsoft.com/office/drawing/2014/main" id="{6F92AB7D-90EC-FF4B-0FAF-A88E1A3E71D0}"/>
              </a:ext>
            </a:extLst>
          </p:cNvPr>
          <p:cNvSpPr>
            <a:spLocks noGrp="1"/>
          </p:cNvSpPr>
          <p:nvPr>
            <p:ph type="sldNum" sz="quarter" idx="5"/>
          </p:nvPr>
        </p:nvSpPr>
        <p:spPr/>
        <p:txBody>
          <a:bodyPr/>
          <a:lstStyle/>
          <a:p>
            <a:fld id="{97FE1695-3802-4C24-B8BB-87AC35F6BA28}" type="slidenum">
              <a:rPr lang="en-GB" smtClean="0"/>
              <a:t>10</a:t>
            </a:fld>
            <a:endParaRPr lang="en-GB"/>
          </a:p>
        </p:txBody>
      </p:sp>
    </p:spTree>
    <p:extLst>
      <p:ext uri="{BB962C8B-B14F-4D97-AF65-F5344CB8AC3E}">
        <p14:creationId xmlns:p14="http://schemas.microsoft.com/office/powerpoint/2010/main" val="135831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C104F-9160-DFE2-2167-784C68A802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46D657-E3A5-AECF-3660-E1556C0D59FE}"/>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995CDC9B-5A2D-C404-527B-448882CCB685}"/>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1FCC03F0-A02B-02DD-5514-C7FDF5781C9E}"/>
              </a:ext>
            </a:extLst>
          </p:cNvPr>
          <p:cNvSpPr>
            <a:spLocks noGrp="1"/>
          </p:cNvSpPr>
          <p:nvPr>
            <p:ph type="sldNum" sz="quarter" idx="5"/>
          </p:nvPr>
        </p:nvSpPr>
        <p:spPr/>
        <p:txBody>
          <a:bodyPr/>
          <a:lstStyle/>
          <a:p>
            <a:fld id="{97FE1695-3802-4C24-B8BB-87AC35F6BA28}" type="slidenum">
              <a:rPr lang="en-GB" smtClean="0"/>
              <a:t>13</a:t>
            </a:fld>
            <a:endParaRPr lang="en-GB"/>
          </a:p>
        </p:txBody>
      </p:sp>
    </p:spTree>
    <p:extLst>
      <p:ext uri="{BB962C8B-B14F-4D97-AF65-F5344CB8AC3E}">
        <p14:creationId xmlns:p14="http://schemas.microsoft.com/office/powerpoint/2010/main" val="2661942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4A513-76E4-0104-F472-1F709F7371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32B64-7C7B-B49E-DECB-9195C05ED0D1}"/>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4B80EE41-A258-F42E-72EC-62EB8A8DD764}"/>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445D9169-25F0-59CD-0869-B59E51330C13}"/>
              </a:ext>
            </a:extLst>
          </p:cNvPr>
          <p:cNvSpPr>
            <a:spLocks noGrp="1"/>
          </p:cNvSpPr>
          <p:nvPr>
            <p:ph type="sldNum" sz="quarter" idx="5"/>
          </p:nvPr>
        </p:nvSpPr>
        <p:spPr/>
        <p:txBody>
          <a:bodyPr/>
          <a:lstStyle/>
          <a:p>
            <a:fld id="{97FE1695-3802-4C24-B8BB-87AC35F6BA28}" type="slidenum">
              <a:rPr lang="en-GB" smtClean="0"/>
              <a:t>14</a:t>
            </a:fld>
            <a:endParaRPr lang="en-GB"/>
          </a:p>
        </p:txBody>
      </p:sp>
    </p:spTree>
    <p:extLst>
      <p:ext uri="{BB962C8B-B14F-4D97-AF65-F5344CB8AC3E}">
        <p14:creationId xmlns:p14="http://schemas.microsoft.com/office/powerpoint/2010/main" val="3622816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28BFA-8FF2-7B63-341F-10A8415295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308B1-6D64-E169-A2AD-02FBED9268B9}"/>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87E37163-1CD0-D322-4181-023390950B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3913E8DE-3F45-0C57-E0E9-57E956E5A2BC}"/>
              </a:ext>
            </a:extLst>
          </p:cNvPr>
          <p:cNvSpPr>
            <a:spLocks noGrp="1"/>
          </p:cNvSpPr>
          <p:nvPr>
            <p:ph type="sldNum" sz="quarter" idx="5"/>
          </p:nvPr>
        </p:nvSpPr>
        <p:spPr/>
        <p:txBody>
          <a:bodyPr/>
          <a:lstStyle/>
          <a:p>
            <a:fld id="{97FE1695-3802-4C24-B8BB-87AC35F6BA28}" type="slidenum">
              <a:rPr lang="en-GB" smtClean="0"/>
              <a:t>15</a:t>
            </a:fld>
            <a:endParaRPr lang="en-GB"/>
          </a:p>
        </p:txBody>
      </p:sp>
    </p:spTree>
    <p:extLst>
      <p:ext uri="{BB962C8B-B14F-4D97-AF65-F5344CB8AC3E}">
        <p14:creationId xmlns:p14="http://schemas.microsoft.com/office/powerpoint/2010/main" val="34444701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F38BB-8EF4-5589-54A8-EDA2CFBC14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9C39C2-B0BE-9591-3A75-CC077E6AA1FA}"/>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F9D75B0C-300D-2773-52DD-96464B888F9E}"/>
              </a:ext>
            </a:extLst>
          </p:cNvPr>
          <p:cNvSpPr>
            <a:spLocks noGrp="1"/>
          </p:cNvSpPr>
          <p:nvPr>
            <p:ph type="body" idx="1"/>
          </p:nvPr>
        </p:nvSpPr>
        <p:spPr/>
        <p:txBody>
          <a:bodyPr/>
          <a:lstStyle/>
          <a:p>
            <a:pPr marL="0" indent="0">
              <a:buFontTx/>
              <a:buNone/>
            </a:pPr>
            <a:endParaRPr lang="en-GB" dirty="0"/>
          </a:p>
        </p:txBody>
      </p:sp>
      <p:sp>
        <p:nvSpPr>
          <p:cNvPr id="4" name="Slide Number Placeholder 3">
            <a:extLst>
              <a:ext uri="{FF2B5EF4-FFF2-40B4-BE49-F238E27FC236}">
                <a16:creationId xmlns:a16="http://schemas.microsoft.com/office/drawing/2014/main" id="{0D54E89B-26A0-C4BD-7ADF-C4BD7529FF29}"/>
              </a:ext>
            </a:extLst>
          </p:cNvPr>
          <p:cNvSpPr>
            <a:spLocks noGrp="1"/>
          </p:cNvSpPr>
          <p:nvPr>
            <p:ph type="sldNum" sz="quarter" idx="5"/>
          </p:nvPr>
        </p:nvSpPr>
        <p:spPr/>
        <p:txBody>
          <a:bodyPr/>
          <a:lstStyle/>
          <a:p>
            <a:fld id="{97FE1695-3802-4C24-B8BB-87AC35F6BA28}" type="slidenum">
              <a:rPr lang="en-GB" smtClean="0"/>
              <a:t>16</a:t>
            </a:fld>
            <a:endParaRPr lang="en-GB"/>
          </a:p>
        </p:txBody>
      </p:sp>
    </p:spTree>
    <p:extLst>
      <p:ext uri="{BB962C8B-B14F-4D97-AF65-F5344CB8AC3E}">
        <p14:creationId xmlns:p14="http://schemas.microsoft.com/office/powerpoint/2010/main" val="3342600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02F6E-2DF6-2C10-4445-3DA281BDC8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85D812-820B-460A-3D58-A7472322FABA}"/>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13E8AB08-B844-5570-0FB5-077786BA7F84}"/>
              </a:ext>
            </a:extLst>
          </p:cNvPr>
          <p:cNvSpPr>
            <a:spLocks noGrp="1"/>
          </p:cNvSpPr>
          <p:nvPr>
            <p:ph type="body" idx="1"/>
          </p:nvPr>
        </p:nvSpPr>
        <p:spPr/>
        <p:txBody>
          <a:bodyPr/>
          <a:lstStyle/>
          <a:p>
            <a:pPr marL="0" indent="0">
              <a:buFontTx/>
              <a:buNone/>
            </a:pPr>
            <a:endParaRPr lang="en-GB" dirty="0"/>
          </a:p>
          <a:p>
            <a:pPr marL="171450" indent="-171450">
              <a:buFontTx/>
              <a:buChar char="-"/>
            </a:pPr>
            <a:endParaRPr lang="en-GB" dirty="0"/>
          </a:p>
          <a:p>
            <a:pPr marL="171450" indent="-171450">
              <a:buFontTx/>
              <a:buChar char="-"/>
            </a:pPr>
            <a:endParaRPr lang="en-GB" dirty="0"/>
          </a:p>
        </p:txBody>
      </p:sp>
      <p:sp>
        <p:nvSpPr>
          <p:cNvPr id="4" name="Slide Number Placeholder 3">
            <a:extLst>
              <a:ext uri="{FF2B5EF4-FFF2-40B4-BE49-F238E27FC236}">
                <a16:creationId xmlns:a16="http://schemas.microsoft.com/office/drawing/2014/main" id="{C2D0A9EF-6320-8938-6DF8-706222C0D777}"/>
              </a:ext>
            </a:extLst>
          </p:cNvPr>
          <p:cNvSpPr>
            <a:spLocks noGrp="1"/>
          </p:cNvSpPr>
          <p:nvPr>
            <p:ph type="sldNum" sz="quarter" idx="5"/>
          </p:nvPr>
        </p:nvSpPr>
        <p:spPr/>
        <p:txBody>
          <a:bodyPr/>
          <a:lstStyle/>
          <a:p>
            <a:fld id="{97FE1695-3802-4C24-B8BB-87AC35F6BA28}" type="slidenum">
              <a:rPr lang="en-GB" smtClean="0"/>
              <a:t>17</a:t>
            </a:fld>
            <a:endParaRPr lang="en-GB"/>
          </a:p>
        </p:txBody>
      </p:sp>
    </p:spTree>
    <p:extLst>
      <p:ext uri="{BB962C8B-B14F-4D97-AF65-F5344CB8AC3E}">
        <p14:creationId xmlns:p14="http://schemas.microsoft.com/office/powerpoint/2010/main" val="19228883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B5079-51CD-EEF2-CFDA-4E14A77228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5AD06-D838-478D-51A7-6344CA78E519}"/>
              </a:ext>
            </a:extLst>
          </p:cNvPr>
          <p:cNvSpPr>
            <a:spLocks noGrp="1" noRot="1" noChangeAspect="1"/>
          </p:cNvSpPr>
          <p:nvPr>
            <p:ph type="sldImg"/>
          </p:nvPr>
        </p:nvSpPr>
        <p:spPr>
          <a:xfrm>
            <a:off x="2900363" y="857250"/>
            <a:ext cx="3343275" cy="2314575"/>
          </a:xfrm>
        </p:spPr>
      </p:sp>
      <p:sp>
        <p:nvSpPr>
          <p:cNvPr id="3" name="Notes Placeholder 2">
            <a:extLst>
              <a:ext uri="{FF2B5EF4-FFF2-40B4-BE49-F238E27FC236}">
                <a16:creationId xmlns:a16="http://schemas.microsoft.com/office/drawing/2014/main" id="{2AB1F1B7-0EA2-4A4F-C659-6A3B61C40C5D}"/>
              </a:ext>
            </a:extLst>
          </p:cNvPr>
          <p:cNvSpPr>
            <a:spLocks noGrp="1"/>
          </p:cNvSpPr>
          <p:nvPr>
            <p:ph type="body" idx="1"/>
          </p:nvPr>
        </p:nvSpPr>
        <p:spPr/>
        <p:txBody>
          <a:bodyPr/>
          <a:lstStyle/>
          <a:p>
            <a:pPr marL="0" indent="0">
              <a:buFontTx/>
              <a:buNone/>
            </a:pPr>
            <a:r>
              <a:rPr lang="en-GB" dirty="0"/>
              <a:t>When reading this page together, you can end by asking the child what they are looking forward to in their future. Talk about places they would like to visit, things they would like to try, etc. Keep inserting the family into the conversations about their future, e.g. if a child says they’d like to try rock climbing one day, you could reply “oh, I bet Mummy would love to try that with you!”</a:t>
            </a:r>
          </a:p>
        </p:txBody>
      </p:sp>
      <p:sp>
        <p:nvSpPr>
          <p:cNvPr id="4" name="Slide Number Placeholder 3">
            <a:extLst>
              <a:ext uri="{FF2B5EF4-FFF2-40B4-BE49-F238E27FC236}">
                <a16:creationId xmlns:a16="http://schemas.microsoft.com/office/drawing/2014/main" id="{F5A006CA-24A9-D4EF-3B56-5CE86137F60A}"/>
              </a:ext>
            </a:extLst>
          </p:cNvPr>
          <p:cNvSpPr>
            <a:spLocks noGrp="1"/>
          </p:cNvSpPr>
          <p:nvPr>
            <p:ph type="sldNum" sz="quarter" idx="5"/>
          </p:nvPr>
        </p:nvSpPr>
        <p:spPr/>
        <p:txBody>
          <a:bodyPr/>
          <a:lstStyle/>
          <a:p>
            <a:fld id="{97FE1695-3802-4C24-B8BB-87AC35F6BA28}" type="slidenum">
              <a:rPr lang="en-GB" smtClean="0"/>
              <a:t>18</a:t>
            </a:fld>
            <a:endParaRPr lang="en-GB"/>
          </a:p>
        </p:txBody>
      </p:sp>
    </p:spTree>
    <p:extLst>
      <p:ext uri="{BB962C8B-B14F-4D97-AF65-F5344CB8AC3E}">
        <p14:creationId xmlns:p14="http://schemas.microsoft.com/office/powerpoint/2010/main" val="426878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68EC0C1-F631-44D5-B68C-8FB092BA2356}"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29561325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8EC0C1-F631-44D5-B68C-8FB092BA2356}" type="datetimeFigureOut">
              <a:rPr lang="en-GB" smtClean="0"/>
              <a:t>12/10/2026</a:t>
            </a:fld>
            <a:endParaRPr lang="en-GB"/>
          </a:p>
        </p:txBody>
      </p:sp>
      <p:sp>
        <p:nvSpPr>
          <p:cNvPr id="5" name="Footer Placeholder 4"/>
          <p:cNvSpPr>
            <a:spLocks noGrp="1"/>
          </p:cNvSpPr>
          <p:nvPr>
            <p:ph type="ftr" sz="quarter" idx="11"/>
          </p:nvPr>
        </p:nvSpPr>
        <p:spPr/>
        <p:txBody>
          <a:bodyPr/>
          <a:lstStyle>
            <a:lvl1pPr>
              <a:defRPr sz="800"/>
            </a:lvl1pPr>
          </a:lstStyle>
          <a:p>
            <a:endParaRPr lang="en-GB" dirty="0"/>
          </a:p>
        </p:txBody>
      </p:sp>
      <p:sp>
        <p:nvSpPr>
          <p:cNvPr id="6" name="Slide Number Placeholder 5"/>
          <p:cNvSpPr>
            <a:spLocks noGrp="1"/>
          </p:cNvSpPr>
          <p:nvPr>
            <p:ph type="sldNum" sz="quarter" idx="12"/>
          </p:nvPr>
        </p:nvSpPr>
        <p:spPr/>
        <p:txBody>
          <a:bodyPr/>
          <a:lstStyle/>
          <a:p>
            <a:fld id="{4775F7C9-DDB1-4BFE-8EC5-72B9959F4FC2}" type="slidenum">
              <a:rPr lang="en-GB" smtClean="0"/>
              <a:t>‹#›</a:t>
            </a:fld>
            <a:endParaRPr lang="en-GB" dirty="0"/>
          </a:p>
        </p:txBody>
      </p:sp>
    </p:spTree>
    <p:extLst>
      <p:ext uri="{BB962C8B-B14F-4D97-AF65-F5344CB8AC3E}">
        <p14:creationId xmlns:p14="http://schemas.microsoft.com/office/powerpoint/2010/main" val="359146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EC0C1-F631-44D5-B68C-8FB092BA2356}"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18671862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68EC0C1-F631-44D5-B68C-8FB092BA2356}" type="datetimeFigureOut">
              <a:rPr lang="en-GB" smtClean="0"/>
              <a:t>12/10/2026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3273983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68EC0C1-F631-44D5-B68C-8FB092BA2356}" type="datetimeFigureOut">
              <a:rPr lang="en-GB" smtClean="0"/>
              <a:t>12/10/2026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3928953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68EC0C1-F631-44D5-B68C-8FB092BA2356}" type="datetimeFigureOut">
              <a:rPr lang="en-GB" smtClean="0"/>
              <a:t>12/10/2026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3192184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8EC0C1-F631-44D5-B68C-8FB092BA2356}" type="datetimeFigureOut">
              <a:rPr lang="en-GB" smtClean="0"/>
              <a:t>12/10/2026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3813160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8EC0C1-F631-44D5-B68C-8FB092BA2356}" type="datetimeFigureOut">
              <a:rPr lang="en-GB" smtClean="0"/>
              <a:t>12/10/2026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2206860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68EC0C1-F631-44D5-B68C-8FB092BA2356}" type="datetimeFigureOut">
              <a:rPr lang="en-GB" smtClean="0"/>
              <a:t>12/10/2026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2010208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8EC0C1-F631-44D5-B68C-8FB092BA2356}"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3638637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68EC0C1-F631-44D5-B68C-8FB092BA2356}"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775F7C9-DDB1-4BFE-8EC5-72B9959F4FC2}" type="slidenum">
              <a:rPr lang="en-GB" smtClean="0"/>
              <a:t>‹#›</a:t>
            </a:fld>
            <a:endParaRPr lang="en-GB"/>
          </a:p>
        </p:txBody>
      </p:sp>
    </p:spTree>
    <p:extLst>
      <p:ext uri="{BB962C8B-B14F-4D97-AF65-F5344CB8AC3E}">
        <p14:creationId xmlns:p14="http://schemas.microsoft.com/office/powerpoint/2010/main" val="2485918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75F7C9-DDB1-4BFE-8EC5-72B9959F4FC2}" type="slidenum">
              <a:rPr lang="en-GB" smtClean="0"/>
              <a:t>‹#›</a:t>
            </a:fld>
            <a:endParaRPr lang="en-GB"/>
          </a:p>
        </p:txBody>
      </p:sp>
    </p:spTree>
    <p:extLst>
      <p:ext uri="{BB962C8B-B14F-4D97-AF65-F5344CB8AC3E}">
        <p14:creationId xmlns:p14="http://schemas.microsoft.com/office/powerpoint/2010/main" val="148139337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63DF3-62E8-A0B9-29BF-06D12206517B}"/>
              </a:ext>
            </a:extLst>
          </p:cNvPr>
          <p:cNvSpPr>
            <a:spLocks noGrp="1"/>
          </p:cNvSpPr>
          <p:nvPr>
            <p:ph type="ctrTitle"/>
          </p:nvPr>
        </p:nvSpPr>
        <p:spPr>
          <a:xfrm>
            <a:off x="0" y="1156905"/>
            <a:ext cx="9906000" cy="922170"/>
          </a:xfrm>
        </p:spPr>
        <p:txBody>
          <a:bodyPr>
            <a:normAutofit/>
          </a:bodyPr>
          <a:lstStyle/>
          <a:p>
            <a:pPr algn="ctr"/>
            <a:r>
              <a:rPr lang="en-GB" sz="4388" b="1" dirty="0">
                <a:latin typeface="Arial Black" panose="020B0A04020102020204" pitchFamily="34" charset="0"/>
              </a:rPr>
              <a:t>CHILD’S NAME</a:t>
            </a:r>
          </a:p>
        </p:txBody>
      </p:sp>
      <p:sp>
        <p:nvSpPr>
          <p:cNvPr id="3" name="Subtitle 2">
            <a:extLst>
              <a:ext uri="{FF2B5EF4-FFF2-40B4-BE49-F238E27FC236}">
                <a16:creationId xmlns:a16="http://schemas.microsoft.com/office/drawing/2014/main" id="{0AAABAF6-9465-FC86-1732-04582CB37187}"/>
              </a:ext>
            </a:extLst>
          </p:cNvPr>
          <p:cNvSpPr>
            <a:spLocks noGrp="1"/>
          </p:cNvSpPr>
          <p:nvPr>
            <p:ph type="subTitle" idx="1"/>
          </p:nvPr>
        </p:nvSpPr>
        <p:spPr>
          <a:xfrm>
            <a:off x="0" y="2078407"/>
            <a:ext cx="9906000" cy="550458"/>
          </a:xfrm>
        </p:spPr>
        <p:txBody>
          <a:bodyPr/>
          <a:lstStyle/>
          <a:p>
            <a:pPr algn="ctr"/>
            <a:r>
              <a:rPr lang="en-GB" dirty="0"/>
              <a:t>Your family story</a:t>
            </a:r>
          </a:p>
        </p:txBody>
      </p:sp>
      <p:sp>
        <p:nvSpPr>
          <p:cNvPr id="4" name="Rectangle: Beveled 3">
            <a:extLst>
              <a:ext uri="{FF2B5EF4-FFF2-40B4-BE49-F238E27FC236}">
                <a16:creationId xmlns:a16="http://schemas.microsoft.com/office/drawing/2014/main" id="{E2796760-7355-D3D0-213D-F37BBCD699AE}"/>
              </a:ext>
            </a:extLst>
          </p:cNvPr>
          <p:cNvSpPr/>
          <p:nvPr/>
        </p:nvSpPr>
        <p:spPr>
          <a:xfrm>
            <a:off x="2793000" y="2934883"/>
            <a:ext cx="4320000" cy="2880000"/>
          </a:xfrm>
          <a:prstGeom prst="bevel">
            <a:avLst/>
          </a:prstGeom>
          <a:solidFill>
            <a:srgbClr val="24DDD8"/>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a:ln w="0"/>
              <a:solidFill>
                <a:schemeClr val="tx1"/>
              </a:solidFill>
              <a:effectLst>
                <a:outerShdw blurRad="38100" dist="19050" dir="2700000" algn="tl" rotWithShape="0">
                  <a:schemeClr val="dk1">
                    <a:alpha val="40000"/>
                  </a:schemeClr>
                </a:outerShdw>
              </a:effectLst>
            </a:endParaRPr>
          </a:p>
        </p:txBody>
      </p:sp>
      <p:sp>
        <p:nvSpPr>
          <p:cNvPr id="5" name="TextBox 4">
            <a:extLst>
              <a:ext uri="{FF2B5EF4-FFF2-40B4-BE49-F238E27FC236}">
                <a16:creationId xmlns:a16="http://schemas.microsoft.com/office/drawing/2014/main" id="{4A3AF92B-F248-385D-B00A-A819D0E6A5CF}"/>
              </a:ext>
            </a:extLst>
          </p:cNvPr>
          <p:cNvSpPr txBox="1"/>
          <p:nvPr/>
        </p:nvSpPr>
        <p:spPr>
          <a:xfrm>
            <a:off x="3674104" y="3635456"/>
            <a:ext cx="2557792" cy="369332"/>
          </a:xfrm>
          <a:prstGeom prst="rect">
            <a:avLst/>
          </a:prstGeom>
          <a:noFill/>
        </p:spPr>
        <p:txBody>
          <a:bodyPr wrap="square" rtlCol="0">
            <a:spAutoFit/>
          </a:bodyPr>
          <a:lstStyle/>
          <a:p>
            <a:r>
              <a:rPr lang="en-GB" dirty="0">
                <a:solidFill>
                  <a:schemeClr val="bg1"/>
                </a:solidFill>
              </a:rPr>
              <a:t>Insert photo of the child</a:t>
            </a:r>
          </a:p>
        </p:txBody>
      </p:sp>
      <p:pic>
        <p:nvPicPr>
          <p:cNvPr id="8" name="Picture 7">
            <a:extLst>
              <a:ext uri="{FF2B5EF4-FFF2-40B4-BE49-F238E27FC236}">
                <a16:creationId xmlns:a16="http://schemas.microsoft.com/office/drawing/2014/main" id="{68B99612-39A4-5FDB-AD61-C3E07321F7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9850">
            <a:off x="7394130" y="6136817"/>
            <a:ext cx="847417" cy="755970"/>
          </a:xfrm>
          <a:prstGeom prst="rect">
            <a:avLst/>
          </a:prstGeom>
        </p:spPr>
      </p:pic>
      <p:pic>
        <p:nvPicPr>
          <p:cNvPr id="11" name="Picture 10">
            <a:extLst>
              <a:ext uri="{FF2B5EF4-FFF2-40B4-BE49-F238E27FC236}">
                <a16:creationId xmlns:a16="http://schemas.microsoft.com/office/drawing/2014/main" id="{9065041B-6984-BF8F-4D19-D85234347D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87042" y="1948378"/>
            <a:ext cx="1021590" cy="818371"/>
          </a:xfrm>
          <a:prstGeom prst="rect">
            <a:avLst/>
          </a:prstGeom>
        </p:spPr>
      </p:pic>
      <p:pic>
        <p:nvPicPr>
          <p:cNvPr id="13" name="Picture 12">
            <a:extLst>
              <a:ext uri="{FF2B5EF4-FFF2-40B4-BE49-F238E27FC236}">
                <a16:creationId xmlns:a16="http://schemas.microsoft.com/office/drawing/2014/main" id="{ADAE148E-FC7B-D28C-60E1-78DB7AF7AE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8853" y="5302595"/>
            <a:ext cx="1225402" cy="1579001"/>
          </a:xfrm>
          <a:prstGeom prst="rect">
            <a:avLst/>
          </a:prstGeom>
        </p:spPr>
      </p:pic>
      <p:pic>
        <p:nvPicPr>
          <p:cNvPr id="16" name="Picture 15">
            <a:extLst>
              <a:ext uri="{FF2B5EF4-FFF2-40B4-BE49-F238E27FC236}">
                <a16:creationId xmlns:a16="http://schemas.microsoft.com/office/drawing/2014/main" id="{FB26ADC0-80AA-D087-D6F7-482AFC3596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1745" y="4451934"/>
            <a:ext cx="1304657" cy="2591025"/>
          </a:xfrm>
          <a:prstGeom prst="rect">
            <a:avLst/>
          </a:prstGeom>
        </p:spPr>
      </p:pic>
    </p:spTree>
    <p:extLst>
      <p:ext uri="{BB962C8B-B14F-4D97-AF65-F5344CB8AC3E}">
        <p14:creationId xmlns:p14="http://schemas.microsoft.com/office/powerpoint/2010/main" val="3171249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C758C-35EC-3540-AF51-002DFABDDB8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0F7A368-9206-60C7-6D1D-91A168F98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4571" y="736052"/>
            <a:ext cx="2148041" cy="2579086"/>
          </a:xfrm>
          <a:prstGeom prst="rect">
            <a:avLst/>
          </a:prstGeom>
        </p:spPr>
      </p:pic>
      <p:sp>
        <p:nvSpPr>
          <p:cNvPr id="8" name="Rectangle: Beveled 7">
            <a:extLst>
              <a:ext uri="{FF2B5EF4-FFF2-40B4-BE49-F238E27FC236}">
                <a16:creationId xmlns:a16="http://schemas.microsoft.com/office/drawing/2014/main" id="{424B7C6E-E2D3-8859-6B5E-F1F2063AA991}"/>
              </a:ext>
            </a:extLst>
          </p:cNvPr>
          <p:cNvSpPr/>
          <p:nvPr/>
        </p:nvSpPr>
        <p:spPr>
          <a:xfrm>
            <a:off x="1066800" y="1479550"/>
            <a:ext cx="3105879" cy="4425950"/>
          </a:xfrm>
          <a:prstGeom prst="bevel">
            <a:avLst/>
          </a:prstGeom>
          <a:solidFill>
            <a:srgbClr val="24DD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2778E8E-CFCA-125C-7D38-EE0BD7CA8BAE}"/>
              </a:ext>
            </a:extLst>
          </p:cNvPr>
          <p:cNvSpPr>
            <a:spLocks noGrp="1"/>
          </p:cNvSpPr>
          <p:nvPr>
            <p:ph type="title"/>
          </p:nvPr>
        </p:nvSpPr>
        <p:spPr>
          <a:xfrm>
            <a:off x="4990900" y="1913860"/>
            <a:ext cx="2978351" cy="1248730"/>
          </a:xfrm>
        </p:spPr>
        <p:txBody>
          <a:bodyPr>
            <a:noAutofit/>
          </a:bodyPr>
          <a:lstStyle/>
          <a:p>
            <a:r>
              <a:rPr lang="en-GB" b="1" dirty="0"/>
              <a:t>Wonderful You</a:t>
            </a:r>
            <a:endParaRPr lang="en-GB" sz="3600" b="1" dirty="0"/>
          </a:p>
        </p:txBody>
      </p:sp>
      <p:sp>
        <p:nvSpPr>
          <p:cNvPr id="3" name="Content Placeholder 2">
            <a:extLst>
              <a:ext uri="{FF2B5EF4-FFF2-40B4-BE49-F238E27FC236}">
                <a16:creationId xmlns:a16="http://schemas.microsoft.com/office/drawing/2014/main" id="{1FE035C7-1F9C-155B-5548-40F1883D74B5}"/>
              </a:ext>
            </a:extLst>
          </p:cNvPr>
          <p:cNvSpPr>
            <a:spLocks noGrp="1"/>
          </p:cNvSpPr>
          <p:nvPr>
            <p:ph idx="1"/>
          </p:nvPr>
        </p:nvSpPr>
        <p:spPr>
          <a:xfrm>
            <a:off x="4880344" y="3134384"/>
            <a:ext cx="4369982" cy="2771117"/>
          </a:xfrm>
        </p:spPr>
        <p:txBody>
          <a:bodyPr>
            <a:normAutofit/>
          </a:bodyPr>
          <a:lstStyle/>
          <a:p>
            <a:pPr marL="0" indent="0">
              <a:buNone/>
            </a:pPr>
            <a:r>
              <a:rPr lang="en-GB" sz="1400" i="1" dirty="0"/>
              <a:t>Insert some text about the child’s personality, including lots of positives, for example: </a:t>
            </a:r>
          </a:p>
          <a:p>
            <a:pPr marL="0" indent="0">
              <a:buNone/>
            </a:pPr>
            <a:r>
              <a:rPr lang="en-GB" sz="1800" dirty="0"/>
              <a:t>You are a fun, busy child, with a lot of energy and a great sense of humour! You enjoy playing board games with your parents and going on picnics with your grandparents. Your favourite foods are </a:t>
            </a:r>
            <a:r>
              <a:rPr lang="en-GB" sz="1800" dirty="0" err="1"/>
              <a:t>xyz</a:t>
            </a:r>
            <a:r>
              <a:rPr lang="en-GB" sz="1800" dirty="0"/>
              <a:t> and you are a brilliant dancer! You are kind and you like to help Mummy plant things in the garden. </a:t>
            </a:r>
          </a:p>
        </p:txBody>
      </p:sp>
      <p:sp>
        <p:nvSpPr>
          <p:cNvPr id="7" name="TextBox 6">
            <a:extLst>
              <a:ext uri="{FF2B5EF4-FFF2-40B4-BE49-F238E27FC236}">
                <a16:creationId xmlns:a16="http://schemas.microsoft.com/office/drawing/2014/main" id="{AC16407F-324D-A2A9-EA66-0EA3B4D288C8}"/>
              </a:ext>
            </a:extLst>
          </p:cNvPr>
          <p:cNvSpPr txBox="1"/>
          <p:nvPr/>
        </p:nvSpPr>
        <p:spPr>
          <a:xfrm>
            <a:off x="1936749" y="3059668"/>
            <a:ext cx="1927757" cy="646331"/>
          </a:xfrm>
          <a:prstGeom prst="rect">
            <a:avLst/>
          </a:prstGeom>
          <a:noFill/>
        </p:spPr>
        <p:txBody>
          <a:bodyPr wrap="square" rtlCol="0">
            <a:spAutoFit/>
          </a:bodyPr>
          <a:lstStyle/>
          <a:p>
            <a:r>
              <a:rPr lang="en-GB" dirty="0">
                <a:solidFill>
                  <a:schemeClr val="bg1"/>
                </a:solidFill>
              </a:rPr>
              <a:t>Insert photo </a:t>
            </a:r>
          </a:p>
          <a:p>
            <a:r>
              <a:rPr lang="en-GB" dirty="0">
                <a:solidFill>
                  <a:schemeClr val="bg1"/>
                </a:solidFill>
              </a:rPr>
              <a:t>of the child</a:t>
            </a:r>
          </a:p>
        </p:txBody>
      </p:sp>
      <p:pic>
        <p:nvPicPr>
          <p:cNvPr id="10" name="Picture 9">
            <a:extLst>
              <a:ext uri="{FF2B5EF4-FFF2-40B4-BE49-F238E27FC236}">
                <a16:creationId xmlns:a16="http://schemas.microsoft.com/office/drawing/2014/main" id="{B47F8572-0D1C-E0AD-86FD-816E4F818F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4988" y="453698"/>
            <a:ext cx="1426467" cy="3883160"/>
          </a:xfrm>
          <a:prstGeom prst="rect">
            <a:avLst/>
          </a:prstGeom>
        </p:spPr>
      </p:pic>
    </p:spTree>
    <p:extLst>
      <p:ext uri="{BB962C8B-B14F-4D97-AF65-F5344CB8AC3E}">
        <p14:creationId xmlns:p14="http://schemas.microsoft.com/office/powerpoint/2010/main" val="1984223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BCA6E-9769-EC75-5509-8524B01E90FB}"/>
              </a:ext>
            </a:extLst>
          </p:cNvPr>
          <p:cNvSpPr>
            <a:spLocks noGrp="1"/>
          </p:cNvSpPr>
          <p:nvPr>
            <p:ph type="title"/>
          </p:nvPr>
        </p:nvSpPr>
        <p:spPr>
          <a:xfrm>
            <a:off x="820811" y="764772"/>
            <a:ext cx="4876653" cy="910877"/>
          </a:xfrm>
        </p:spPr>
        <p:txBody>
          <a:bodyPr/>
          <a:lstStyle/>
          <a:p>
            <a:r>
              <a:rPr lang="en-GB" b="1" dirty="0"/>
              <a:t>Your family</a:t>
            </a:r>
          </a:p>
        </p:txBody>
      </p:sp>
      <p:sp>
        <p:nvSpPr>
          <p:cNvPr id="3" name="Content Placeholder 2">
            <a:extLst>
              <a:ext uri="{FF2B5EF4-FFF2-40B4-BE49-F238E27FC236}">
                <a16:creationId xmlns:a16="http://schemas.microsoft.com/office/drawing/2014/main" id="{705A88ED-1862-5572-EB07-3E7AF0AA93E4}"/>
              </a:ext>
            </a:extLst>
          </p:cNvPr>
          <p:cNvSpPr>
            <a:spLocks noGrp="1"/>
          </p:cNvSpPr>
          <p:nvPr>
            <p:ph idx="1"/>
          </p:nvPr>
        </p:nvSpPr>
        <p:spPr>
          <a:xfrm>
            <a:off x="820810" y="1801773"/>
            <a:ext cx="4078137" cy="4180190"/>
          </a:xfrm>
        </p:spPr>
        <p:txBody>
          <a:bodyPr>
            <a:normAutofit/>
          </a:bodyPr>
          <a:lstStyle/>
          <a:p>
            <a:pPr marL="0" indent="0">
              <a:buNone/>
            </a:pPr>
            <a:r>
              <a:rPr lang="en-GB" sz="1500" i="1" dirty="0"/>
              <a:t>Edit as applicable to the child’s adoptive family. List all immediate family members and anyone heavily involved in their lives. Pets can be included too.</a:t>
            </a:r>
            <a:endParaRPr lang="en-GB" sz="1800" dirty="0"/>
          </a:p>
          <a:p>
            <a:pPr marL="0" indent="0">
              <a:buNone/>
            </a:pPr>
            <a:r>
              <a:rPr lang="en-GB" sz="1900" dirty="0"/>
              <a:t>Your family is Mummy, Daddy, and you! </a:t>
            </a:r>
          </a:p>
          <a:p>
            <a:pPr marL="0" indent="0">
              <a:buNone/>
            </a:pPr>
            <a:r>
              <a:rPr lang="en-GB" sz="1900" dirty="0"/>
              <a:t>You also have grandparents, aunties, uncles and cousins. </a:t>
            </a:r>
          </a:p>
          <a:p>
            <a:pPr marL="0" indent="0">
              <a:buNone/>
            </a:pPr>
            <a:r>
              <a:rPr lang="en-GB" sz="1900" dirty="0"/>
              <a:t>Everyone in your family loves you very much and feels very lucky to have you in their life. </a:t>
            </a:r>
          </a:p>
          <a:p>
            <a:pPr marL="0" indent="0">
              <a:buNone/>
            </a:pPr>
            <a:endParaRPr lang="en-GB" sz="1900" dirty="0"/>
          </a:p>
          <a:p>
            <a:pPr marL="0" indent="0">
              <a:buNone/>
            </a:pPr>
            <a:r>
              <a:rPr lang="en-GB" sz="1900" dirty="0"/>
              <a:t>This book talks about how and why you became part of your family.</a:t>
            </a:r>
          </a:p>
        </p:txBody>
      </p:sp>
      <p:sp>
        <p:nvSpPr>
          <p:cNvPr id="4" name="Rectangle: Beveled 3">
            <a:extLst>
              <a:ext uri="{FF2B5EF4-FFF2-40B4-BE49-F238E27FC236}">
                <a16:creationId xmlns:a16="http://schemas.microsoft.com/office/drawing/2014/main" id="{F1EAFBA6-6FAB-A782-0AF1-0CA7949DD5A3}"/>
              </a:ext>
            </a:extLst>
          </p:cNvPr>
          <p:cNvSpPr/>
          <p:nvPr/>
        </p:nvSpPr>
        <p:spPr>
          <a:xfrm>
            <a:off x="5007055" y="2791157"/>
            <a:ext cx="4320000" cy="2880000"/>
          </a:xfrm>
          <a:prstGeom prst="bevel">
            <a:avLst/>
          </a:prstGeom>
          <a:solidFill>
            <a:srgbClr val="24DDD8"/>
          </a:solidFill>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GB">
              <a:ln w="0"/>
              <a:solidFill>
                <a:schemeClr val="tx1"/>
              </a:solidFill>
              <a:effectLst>
                <a:outerShdw blurRad="38100" dist="19050" dir="2700000" algn="tl" rotWithShape="0">
                  <a:schemeClr val="dk1">
                    <a:alpha val="40000"/>
                  </a:schemeClr>
                </a:outerShdw>
              </a:effectLst>
            </a:endParaRPr>
          </a:p>
        </p:txBody>
      </p:sp>
      <p:sp>
        <p:nvSpPr>
          <p:cNvPr id="6" name="TextBox 5">
            <a:extLst>
              <a:ext uri="{FF2B5EF4-FFF2-40B4-BE49-F238E27FC236}">
                <a16:creationId xmlns:a16="http://schemas.microsoft.com/office/drawing/2014/main" id="{2B9F5A8B-4389-597B-2DBF-7417DB858525}"/>
              </a:ext>
            </a:extLst>
          </p:cNvPr>
          <p:cNvSpPr txBox="1"/>
          <p:nvPr/>
        </p:nvSpPr>
        <p:spPr>
          <a:xfrm>
            <a:off x="6134889" y="3970574"/>
            <a:ext cx="2322309" cy="369332"/>
          </a:xfrm>
          <a:prstGeom prst="rect">
            <a:avLst/>
          </a:prstGeom>
          <a:noFill/>
        </p:spPr>
        <p:txBody>
          <a:bodyPr wrap="square" rtlCol="0">
            <a:spAutoFit/>
          </a:bodyPr>
          <a:lstStyle/>
          <a:p>
            <a:r>
              <a:rPr lang="en-GB" dirty="0"/>
              <a:t>Insert family photo</a:t>
            </a:r>
          </a:p>
        </p:txBody>
      </p:sp>
    </p:spTree>
    <p:extLst>
      <p:ext uri="{BB962C8B-B14F-4D97-AF65-F5344CB8AC3E}">
        <p14:creationId xmlns:p14="http://schemas.microsoft.com/office/powerpoint/2010/main" val="2774261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DB8A7-6637-FDB5-E90E-0F15E5211BEE}"/>
              </a:ext>
            </a:extLst>
          </p:cNvPr>
          <p:cNvSpPr>
            <a:spLocks noGrp="1"/>
          </p:cNvSpPr>
          <p:nvPr>
            <p:ph type="title"/>
          </p:nvPr>
        </p:nvSpPr>
        <p:spPr>
          <a:xfrm>
            <a:off x="606340" y="365127"/>
            <a:ext cx="8738143" cy="1325563"/>
          </a:xfrm>
        </p:spPr>
        <p:txBody>
          <a:bodyPr/>
          <a:lstStyle/>
          <a:p>
            <a:r>
              <a:rPr lang="en-GB" b="1" dirty="0"/>
              <a:t>All families are different</a:t>
            </a:r>
          </a:p>
        </p:txBody>
      </p:sp>
      <p:sp>
        <p:nvSpPr>
          <p:cNvPr id="3" name="Content Placeholder 2">
            <a:extLst>
              <a:ext uri="{FF2B5EF4-FFF2-40B4-BE49-F238E27FC236}">
                <a16:creationId xmlns:a16="http://schemas.microsoft.com/office/drawing/2014/main" id="{1D28C58B-C5D9-0FDF-28E6-7A5E8040B9A6}"/>
              </a:ext>
            </a:extLst>
          </p:cNvPr>
          <p:cNvSpPr>
            <a:spLocks noGrp="1"/>
          </p:cNvSpPr>
          <p:nvPr>
            <p:ph idx="1"/>
          </p:nvPr>
        </p:nvSpPr>
        <p:spPr>
          <a:xfrm>
            <a:off x="561517" y="1690998"/>
            <a:ext cx="4943042" cy="1463571"/>
          </a:xfrm>
        </p:spPr>
        <p:txBody>
          <a:bodyPr>
            <a:normAutofit lnSpcReduction="10000"/>
          </a:bodyPr>
          <a:lstStyle/>
          <a:p>
            <a:pPr marL="0" indent="0">
              <a:lnSpc>
                <a:spcPct val="107000"/>
              </a:lnSpc>
              <a:spcAft>
                <a:spcPts val="800"/>
              </a:spcAft>
              <a:buNone/>
            </a:pPr>
            <a:r>
              <a:rPr lang="en-GB" sz="1800" dirty="0">
                <a:effectLst/>
                <a:ea typeface="Calibri" panose="020F0502020204030204" pitchFamily="34" charset="0"/>
                <a:cs typeface="Times New Roman" panose="02020603050405020304" pitchFamily="18" charset="0"/>
              </a:rPr>
              <a:t>Some families have one parent. Others have one Mummy and one Daddy, and some have two Mummies, or two Daddies. </a:t>
            </a:r>
          </a:p>
          <a:p>
            <a:pPr marL="0" indent="0">
              <a:lnSpc>
                <a:spcPct val="107000"/>
              </a:lnSpc>
              <a:spcAft>
                <a:spcPts val="800"/>
              </a:spcAft>
              <a:buNone/>
            </a:pPr>
            <a:r>
              <a:rPr lang="en-GB" sz="1800" dirty="0">
                <a:effectLst/>
                <a:ea typeface="Calibri" panose="020F0502020204030204" pitchFamily="34" charset="0"/>
                <a:cs typeface="Times New Roman" panose="02020603050405020304" pitchFamily="18" charset="0"/>
              </a:rPr>
              <a:t>Some have a step-Mum or a step-Dad, or both.</a:t>
            </a:r>
            <a:endParaRPr lang="en-GB" sz="1800" dirty="0">
              <a:ea typeface="Calibri" panose="020F0502020204030204" pitchFamily="34" charset="0"/>
              <a:cs typeface="Times New Roman" panose="02020603050405020304" pitchFamily="18" charset="0"/>
            </a:endParaRPr>
          </a:p>
        </p:txBody>
      </p:sp>
      <p:pic>
        <p:nvPicPr>
          <p:cNvPr id="14" name="Picture 13">
            <a:extLst>
              <a:ext uri="{FF2B5EF4-FFF2-40B4-BE49-F238E27FC236}">
                <a16:creationId xmlns:a16="http://schemas.microsoft.com/office/drawing/2014/main" id="{3BAC992A-C492-ACA7-32F7-2DD280B9E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2901" y="3299038"/>
            <a:ext cx="2683880" cy="3141090"/>
          </a:xfrm>
          <a:prstGeom prst="rect">
            <a:avLst/>
          </a:prstGeom>
        </p:spPr>
      </p:pic>
      <p:sp>
        <p:nvSpPr>
          <p:cNvPr id="5" name="TextBox 4">
            <a:extLst>
              <a:ext uri="{FF2B5EF4-FFF2-40B4-BE49-F238E27FC236}">
                <a16:creationId xmlns:a16="http://schemas.microsoft.com/office/drawing/2014/main" id="{0B9850A5-0A02-6CD2-B597-86CBCCC48FE0}"/>
              </a:ext>
            </a:extLst>
          </p:cNvPr>
          <p:cNvSpPr txBox="1"/>
          <p:nvPr/>
        </p:nvSpPr>
        <p:spPr>
          <a:xfrm>
            <a:off x="5779187" y="4869583"/>
            <a:ext cx="3847109" cy="1663597"/>
          </a:xfrm>
          <a:prstGeom prst="rect">
            <a:avLst/>
          </a:prstGeom>
          <a:noFill/>
        </p:spPr>
        <p:txBody>
          <a:bodyPr wrap="square">
            <a:spAutoFit/>
          </a:bodyPr>
          <a:lstStyle/>
          <a:p>
            <a:pPr marL="0" indent="0">
              <a:lnSpc>
                <a:spcPct val="107000"/>
              </a:lnSpc>
              <a:spcAft>
                <a:spcPts val="800"/>
              </a:spcAft>
              <a:buNone/>
            </a:pPr>
            <a:r>
              <a:rPr lang="en-GB" sz="1800" dirty="0">
                <a:ea typeface="Calibri" panose="020F0502020204030204" pitchFamily="34" charset="0"/>
                <a:cs typeface="Times New Roman" panose="02020603050405020304" pitchFamily="18" charset="0"/>
              </a:rPr>
              <a:t>Some families have one child. Others have two, three, or even more. </a:t>
            </a:r>
          </a:p>
          <a:p>
            <a:pPr marL="0" indent="0">
              <a:lnSpc>
                <a:spcPct val="107000"/>
              </a:lnSpc>
              <a:spcAft>
                <a:spcPts val="800"/>
              </a:spcAft>
              <a:buNone/>
            </a:pPr>
            <a:r>
              <a:rPr lang="en-GB" sz="1800" dirty="0">
                <a:ea typeface="Calibri" panose="020F0502020204030204" pitchFamily="34" charset="0"/>
                <a:cs typeface="Times New Roman" panose="02020603050405020304" pitchFamily="18" charset="0"/>
              </a:rPr>
              <a:t>Some families have step-brothers, step-sisters, half-brothers or half-sisters. </a:t>
            </a:r>
          </a:p>
        </p:txBody>
      </p:sp>
      <p:pic>
        <p:nvPicPr>
          <p:cNvPr id="7" name="Picture 6">
            <a:extLst>
              <a:ext uri="{FF2B5EF4-FFF2-40B4-BE49-F238E27FC236}">
                <a16:creationId xmlns:a16="http://schemas.microsoft.com/office/drawing/2014/main" id="{6BA8A9F9-7D35-9CA0-072E-314F06116E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53165" y="2852565"/>
            <a:ext cx="2400100" cy="1728666"/>
          </a:xfrm>
          <a:prstGeom prst="rect">
            <a:avLst/>
          </a:prstGeom>
        </p:spPr>
      </p:pic>
    </p:spTree>
    <p:extLst>
      <p:ext uri="{BB962C8B-B14F-4D97-AF65-F5344CB8AC3E}">
        <p14:creationId xmlns:p14="http://schemas.microsoft.com/office/powerpoint/2010/main" val="3717031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57E88-0E25-12F8-ED95-1B0F9C836949}"/>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39ABF4E6-5153-F026-1977-E2916BDFF7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4700" y="2183479"/>
            <a:ext cx="4193626" cy="2673918"/>
          </a:xfrm>
          <a:prstGeom prst="rect">
            <a:avLst/>
          </a:prstGeom>
        </p:spPr>
      </p:pic>
      <p:sp>
        <p:nvSpPr>
          <p:cNvPr id="2" name="Title 1">
            <a:extLst>
              <a:ext uri="{FF2B5EF4-FFF2-40B4-BE49-F238E27FC236}">
                <a16:creationId xmlns:a16="http://schemas.microsoft.com/office/drawing/2014/main" id="{13901488-A7D2-59CF-C7CF-F9E6DFA27DCF}"/>
              </a:ext>
            </a:extLst>
          </p:cNvPr>
          <p:cNvSpPr>
            <a:spLocks noGrp="1"/>
          </p:cNvSpPr>
          <p:nvPr>
            <p:ph type="title"/>
          </p:nvPr>
        </p:nvSpPr>
        <p:spPr>
          <a:xfrm>
            <a:off x="606340" y="365127"/>
            <a:ext cx="8738143" cy="1325563"/>
          </a:xfrm>
        </p:spPr>
        <p:txBody>
          <a:bodyPr/>
          <a:lstStyle/>
          <a:p>
            <a:r>
              <a:rPr lang="en-GB" b="1" dirty="0"/>
              <a:t>All families are different</a:t>
            </a:r>
          </a:p>
        </p:txBody>
      </p:sp>
      <p:sp>
        <p:nvSpPr>
          <p:cNvPr id="3" name="Content Placeholder 2">
            <a:extLst>
              <a:ext uri="{FF2B5EF4-FFF2-40B4-BE49-F238E27FC236}">
                <a16:creationId xmlns:a16="http://schemas.microsoft.com/office/drawing/2014/main" id="{CF5E0CE4-5443-020F-69BC-EB606EF37936}"/>
              </a:ext>
            </a:extLst>
          </p:cNvPr>
          <p:cNvSpPr>
            <a:spLocks noGrp="1"/>
          </p:cNvSpPr>
          <p:nvPr>
            <p:ph idx="1"/>
          </p:nvPr>
        </p:nvSpPr>
        <p:spPr>
          <a:xfrm>
            <a:off x="631507" y="1703582"/>
            <a:ext cx="3782837" cy="1472044"/>
          </a:xfrm>
        </p:spPr>
        <p:txBody>
          <a:bodyPr>
            <a:normAutofit/>
          </a:bodyPr>
          <a:lstStyle/>
          <a:p>
            <a:pPr marL="0" indent="0">
              <a:lnSpc>
                <a:spcPct val="107000"/>
              </a:lnSpc>
              <a:spcAft>
                <a:spcPts val="800"/>
              </a:spcAft>
              <a:buNone/>
            </a:pPr>
            <a:r>
              <a:rPr lang="en-GB" sz="1800" dirty="0">
                <a:effectLst/>
                <a:ea typeface="Calibri" panose="020F0502020204030204" pitchFamily="34" charset="0"/>
                <a:cs typeface="Times New Roman" panose="02020603050405020304" pitchFamily="18" charset="0"/>
              </a:rPr>
              <a:t>Some children grow up with the family they are born into. Other children are adopted into a different family than the one they were born into. </a:t>
            </a:r>
            <a:endParaRPr lang="en-GB" dirty="0"/>
          </a:p>
        </p:txBody>
      </p:sp>
      <p:sp>
        <p:nvSpPr>
          <p:cNvPr id="4" name="Content Placeholder 2">
            <a:extLst>
              <a:ext uri="{FF2B5EF4-FFF2-40B4-BE49-F238E27FC236}">
                <a16:creationId xmlns:a16="http://schemas.microsoft.com/office/drawing/2014/main" id="{66F1B52A-18A1-B333-CFBF-2F59D44B4B54}"/>
              </a:ext>
            </a:extLst>
          </p:cNvPr>
          <p:cNvSpPr txBox="1">
            <a:spLocks/>
          </p:cNvSpPr>
          <p:nvPr/>
        </p:nvSpPr>
        <p:spPr>
          <a:xfrm>
            <a:off x="4774700" y="4995073"/>
            <a:ext cx="4531016" cy="10071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7000"/>
              </a:lnSpc>
              <a:spcAft>
                <a:spcPts val="800"/>
              </a:spcAft>
              <a:buFont typeface="Arial" panose="020B0604020202020204" pitchFamily="34" charset="0"/>
              <a:buNone/>
            </a:pPr>
            <a:r>
              <a:rPr lang="en-GB" sz="1800" dirty="0">
                <a:ea typeface="Calibri" panose="020F0502020204030204" pitchFamily="34" charset="0"/>
                <a:cs typeface="Times New Roman" panose="02020603050405020304" pitchFamily="18" charset="0"/>
              </a:rPr>
              <a:t>Some children live with their grandparents, auntie, uncle, or someone else who loves them and looks after them. </a:t>
            </a:r>
            <a:endParaRPr lang="en-GB" dirty="0"/>
          </a:p>
        </p:txBody>
      </p:sp>
      <p:pic>
        <p:nvPicPr>
          <p:cNvPr id="5" name="Picture 4">
            <a:extLst>
              <a:ext uri="{FF2B5EF4-FFF2-40B4-BE49-F238E27FC236}">
                <a16:creationId xmlns:a16="http://schemas.microsoft.com/office/drawing/2014/main" id="{607313A5-9E24-D6A1-DB6E-14242E2EFD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921" y="3278323"/>
            <a:ext cx="2735893" cy="2723919"/>
          </a:xfrm>
          <a:prstGeom prst="rect">
            <a:avLst/>
          </a:prstGeom>
        </p:spPr>
      </p:pic>
    </p:spTree>
    <p:extLst>
      <p:ext uri="{BB962C8B-B14F-4D97-AF65-F5344CB8AC3E}">
        <p14:creationId xmlns:p14="http://schemas.microsoft.com/office/powerpoint/2010/main" val="9293139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3945E-CCA0-DF32-E08C-3F88CD0F1AC1}"/>
              </a:ext>
            </a:extLst>
          </p:cNvPr>
          <p:cNvSpPr>
            <a:spLocks noGrp="1"/>
          </p:cNvSpPr>
          <p:nvPr>
            <p:ph type="title"/>
          </p:nvPr>
        </p:nvSpPr>
        <p:spPr>
          <a:xfrm>
            <a:off x="507843" y="403704"/>
            <a:ext cx="5644865" cy="1741781"/>
          </a:xfrm>
        </p:spPr>
        <p:txBody>
          <a:bodyPr>
            <a:normAutofit/>
          </a:bodyPr>
          <a:lstStyle/>
          <a:p>
            <a:r>
              <a:rPr lang="en-GB" sz="4000" b="1" dirty="0"/>
              <a:t>When you were younger</a:t>
            </a:r>
          </a:p>
        </p:txBody>
      </p:sp>
      <p:sp>
        <p:nvSpPr>
          <p:cNvPr id="3" name="Content Placeholder 2">
            <a:extLst>
              <a:ext uri="{FF2B5EF4-FFF2-40B4-BE49-F238E27FC236}">
                <a16:creationId xmlns:a16="http://schemas.microsoft.com/office/drawing/2014/main" id="{CE14FCE8-B1E0-D25A-732B-4F62B8A878ED}"/>
              </a:ext>
            </a:extLst>
          </p:cNvPr>
          <p:cNvSpPr>
            <a:spLocks noGrp="1"/>
          </p:cNvSpPr>
          <p:nvPr>
            <p:ph idx="1"/>
          </p:nvPr>
        </p:nvSpPr>
        <p:spPr>
          <a:xfrm>
            <a:off x="507843" y="1671144"/>
            <a:ext cx="4210173" cy="4724339"/>
          </a:xfrm>
        </p:spPr>
        <p:txBody>
          <a:bodyPr anchor="ctr" anchorCtr="0">
            <a:normAutofit lnSpcReduction="10000"/>
          </a:bodyPr>
          <a:lstStyle/>
          <a:p>
            <a:pPr marL="0" indent="0">
              <a:lnSpc>
                <a:spcPct val="107000"/>
              </a:lnSpc>
              <a:spcAft>
                <a:spcPts val="800"/>
              </a:spcAft>
              <a:buNone/>
            </a:pPr>
            <a:r>
              <a:rPr lang="en-GB" sz="1400" i="1" dirty="0">
                <a:latin typeface="Calibri" panose="020F0502020204030204" pitchFamily="34" charset="0"/>
                <a:cs typeface="Times New Roman" panose="02020603050405020304" pitchFamily="18" charset="0"/>
              </a:rPr>
              <a:t>Insert any birth-related facts that are known. </a:t>
            </a:r>
            <a:r>
              <a:rPr lang="en-GB" sz="1400" i="1" dirty="0">
                <a:effectLst/>
                <a:latin typeface="Calibri" panose="020F0502020204030204" pitchFamily="34" charset="0"/>
                <a:ea typeface="Calibri" panose="020F0502020204030204" pitchFamily="34" charset="0"/>
                <a:cs typeface="Times New Roman" panose="02020603050405020304" pitchFamily="18" charset="0"/>
              </a:rPr>
              <a:t>e.g</a:t>
            </a:r>
            <a:r>
              <a:rPr lang="en-GB" sz="1400" i="1" dirty="0">
                <a:latin typeface="Calibri" panose="020F0502020204030204" pitchFamily="34" charset="0"/>
                <a:ea typeface="Calibri" panose="020F0502020204030204" pitchFamily="34" charset="0"/>
                <a:cs typeface="Times New Roman" panose="02020603050405020304" pitchFamily="18" charset="0"/>
              </a:rPr>
              <a:t>.:</a:t>
            </a:r>
            <a:endParaRPr lang="en-GB" sz="14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800" dirty="0">
                <a:latin typeface="Calibri" panose="020F0502020204030204" pitchFamily="34" charset="0"/>
                <a:cs typeface="Times New Roman" panose="02020603050405020304" pitchFamily="18" charset="0"/>
              </a:rPr>
              <a:t>You were born on INSERT-DATE at the INSERT-NAME hospital. </a:t>
            </a:r>
          </a:p>
          <a:p>
            <a:pPr marL="0" indent="0">
              <a:lnSpc>
                <a:spcPct val="107000"/>
              </a:lnSpc>
              <a:spcAft>
                <a:spcPts val="800"/>
              </a:spcAft>
              <a:buNone/>
            </a:pPr>
            <a:r>
              <a:rPr lang="en-GB" sz="1800" dirty="0">
                <a:latin typeface="Calibri" panose="020F0502020204030204" pitchFamily="34" charset="0"/>
                <a:cs typeface="Times New Roman" panose="02020603050405020304" pitchFamily="18" charset="0"/>
              </a:rPr>
              <a:t>You weighed xxx and were xx cm long. </a:t>
            </a:r>
          </a:p>
          <a:p>
            <a:pPr marL="0" indent="0">
              <a:lnSpc>
                <a:spcPct val="107000"/>
              </a:lnSpc>
              <a:spcAft>
                <a:spcPts val="800"/>
              </a:spcAft>
              <a:buNone/>
            </a:pPr>
            <a:r>
              <a:rPr lang="en-GB" sz="1800" dirty="0">
                <a:latin typeface="Calibri" panose="020F0502020204030204" pitchFamily="34" charset="0"/>
                <a:cs typeface="Times New Roman" panose="02020603050405020304" pitchFamily="18" charset="0"/>
              </a:rPr>
              <a:t>Y</a:t>
            </a:r>
            <a:r>
              <a:rPr lang="en-GB" sz="1800" dirty="0">
                <a:effectLst/>
                <a:latin typeface="Calibri" panose="020F0502020204030204" pitchFamily="34" charset="0"/>
                <a:ea typeface="Calibri" panose="020F0502020204030204" pitchFamily="34" charset="0"/>
                <a:cs typeface="Times New Roman" panose="02020603050405020304" pitchFamily="18" charset="0"/>
              </a:rPr>
              <a:t>ou were born a week earlier than the doctors expected you to be born. You were very small, so had to stay in hospital for 2 weeks after you were born. You had lots of hair! Your birth father was there when you were born. </a:t>
            </a:r>
          </a:p>
          <a:p>
            <a:pPr marL="0" indent="0">
              <a:lnSpc>
                <a:spcPct val="107000"/>
              </a:lnSpc>
              <a:spcAft>
                <a:spcPts val="800"/>
              </a:spcAft>
              <a:buNone/>
            </a:pPr>
            <a:r>
              <a:rPr lang="en-GB" sz="1400" i="1" dirty="0">
                <a:latin typeface="Calibri" panose="020F0502020204030204" pitchFamily="34" charset="0"/>
                <a:cs typeface="Times New Roman" panose="02020603050405020304" pitchFamily="18" charset="0"/>
              </a:rPr>
              <a:t>&lt;In rare situations where no birth-related facts are known, you can write about when the child first became known to social services, and explain the birth date and name chosen, who chose it and any reason for the name chosen / meaning of the name.&gt;</a:t>
            </a:r>
          </a:p>
        </p:txBody>
      </p:sp>
      <p:sp>
        <p:nvSpPr>
          <p:cNvPr id="9" name="Rectangle: Beveled 8">
            <a:extLst>
              <a:ext uri="{FF2B5EF4-FFF2-40B4-BE49-F238E27FC236}">
                <a16:creationId xmlns:a16="http://schemas.microsoft.com/office/drawing/2014/main" id="{59E6530E-699C-9161-D26F-3E78FA774393}"/>
              </a:ext>
            </a:extLst>
          </p:cNvPr>
          <p:cNvSpPr/>
          <p:nvPr/>
        </p:nvSpPr>
        <p:spPr>
          <a:xfrm rot="5400000">
            <a:off x="5530703" y="2268282"/>
            <a:ext cx="3288118" cy="4748324"/>
          </a:xfrm>
          <a:prstGeom prst="bevel">
            <a:avLst/>
          </a:prstGeom>
          <a:solidFill>
            <a:srgbClr val="24DD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57AEE1D9-95EF-4DF1-FD7B-3E2746A6EEB5}"/>
              </a:ext>
            </a:extLst>
          </p:cNvPr>
          <p:cNvSpPr txBox="1"/>
          <p:nvPr/>
        </p:nvSpPr>
        <p:spPr>
          <a:xfrm>
            <a:off x="5443961" y="3786252"/>
            <a:ext cx="3508743" cy="1477328"/>
          </a:xfrm>
          <a:prstGeom prst="rect">
            <a:avLst/>
          </a:prstGeom>
          <a:noFill/>
        </p:spPr>
        <p:txBody>
          <a:bodyPr wrap="square" rtlCol="0">
            <a:spAutoFit/>
          </a:bodyPr>
          <a:lstStyle/>
          <a:p>
            <a:r>
              <a:rPr lang="en-GB" dirty="0">
                <a:solidFill>
                  <a:schemeClr val="bg1"/>
                </a:solidFill>
              </a:rPr>
              <a:t>Insert photo of the child as a baby or young child if possible.</a:t>
            </a:r>
          </a:p>
          <a:p>
            <a:endParaRPr lang="en-GB" dirty="0">
              <a:solidFill>
                <a:schemeClr val="bg1"/>
              </a:solidFill>
            </a:endParaRPr>
          </a:p>
          <a:p>
            <a:r>
              <a:rPr lang="en-GB" dirty="0">
                <a:solidFill>
                  <a:schemeClr val="bg1"/>
                </a:solidFill>
              </a:rPr>
              <a:t>If no photo is available, you could insert a photo of the hospital. </a:t>
            </a:r>
          </a:p>
        </p:txBody>
      </p:sp>
      <p:pic>
        <p:nvPicPr>
          <p:cNvPr id="5" name="Picture 4">
            <a:extLst>
              <a:ext uri="{FF2B5EF4-FFF2-40B4-BE49-F238E27FC236}">
                <a16:creationId xmlns:a16="http://schemas.microsoft.com/office/drawing/2014/main" id="{0B19ACCC-87BA-2454-AC82-4F4030FF2E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30617" y="762906"/>
            <a:ext cx="4118637" cy="2555401"/>
          </a:xfrm>
          <a:prstGeom prst="rect">
            <a:avLst/>
          </a:prstGeom>
        </p:spPr>
      </p:pic>
    </p:spTree>
    <p:extLst>
      <p:ext uri="{BB962C8B-B14F-4D97-AF65-F5344CB8AC3E}">
        <p14:creationId xmlns:p14="http://schemas.microsoft.com/office/powerpoint/2010/main" val="1092742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36DC4-AFBD-8F9B-4A25-EC6C97D3C30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92E79DB-973D-5003-0FB2-1BE784054A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978">
            <a:off x="7001667" y="2302327"/>
            <a:ext cx="3036689" cy="4713276"/>
          </a:xfrm>
          <a:prstGeom prst="rect">
            <a:avLst/>
          </a:prstGeom>
        </p:spPr>
      </p:pic>
      <p:sp>
        <p:nvSpPr>
          <p:cNvPr id="2" name="Title 1">
            <a:extLst>
              <a:ext uri="{FF2B5EF4-FFF2-40B4-BE49-F238E27FC236}">
                <a16:creationId xmlns:a16="http://schemas.microsoft.com/office/drawing/2014/main" id="{69705277-CF7B-ADE4-7DB2-87CC190F20D3}"/>
              </a:ext>
            </a:extLst>
          </p:cNvPr>
          <p:cNvSpPr>
            <a:spLocks noGrp="1"/>
          </p:cNvSpPr>
          <p:nvPr>
            <p:ph type="title"/>
          </p:nvPr>
        </p:nvSpPr>
        <p:spPr>
          <a:xfrm>
            <a:off x="789606" y="762185"/>
            <a:ext cx="8443372" cy="960289"/>
          </a:xfrm>
        </p:spPr>
        <p:txBody>
          <a:bodyPr>
            <a:normAutofit/>
          </a:bodyPr>
          <a:lstStyle/>
          <a:p>
            <a:r>
              <a:rPr lang="en-GB" sz="4000" b="1" dirty="0"/>
              <a:t>&lt;Birth mother’s name&gt;</a:t>
            </a:r>
          </a:p>
        </p:txBody>
      </p:sp>
      <p:sp>
        <p:nvSpPr>
          <p:cNvPr id="3" name="Content Placeholder 2">
            <a:extLst>
              <a:ext uri="{FF2B5EF4-FFF2-40B4-BE49-F238E27FC236}">
                <a16:creationId xmlns:a16="http://schemas.microsoft.com/office/drawing/2014/main" id="{09D2415E-FFD2-6581-8680-2E78D1A41179}"/>
              </a:ext>
            </a:extLst>
          </p:cNvPr>
          <p:cNvSpPr>
            <a:spLocks noGrp="1"/>
          </p:cNvSpPr>
          <p:nvPr>
            <p:ph idx="1"/>
          </p:nvPr>
        </p:nvSpPr>
        <p:spPr>
          <a:xfrm>
            <a:off x="4183027" y="1855933"/>
            <a:ext cx="3556591" cy="4425950"/>
          </a:xfrm>
        </p:spPr>
        <p:txBody>
          <a:bodyPr anchor="t" anchorCtr="0">
            <a:normAutofit lnSpcReduction="10000"/>
          </a:bodyPr>
          <a:lstStyle/>
          <a:p>
            <a:pPr marL="0" indent="0">
              <a:lnSpc>
                <a:spcPct val="107000"/>
              </a:lnSpc>
              <a:spcAft>
                <a:spcPts val="800"/>
              </a:spcAft>
              <a:buNone/>
            </a:pPr>
            <a:r>
              <a:rPr lang="en-GB" sz="1800" dirty="0">
                <a:latin typeface="Calibri" panose="020F0502020204030204" pitchFamily="34" charset="0"/>
                <a:cs typeface="Times New Roman" panose="02020603050405020304" pitchFamily="18" charset="0"/>
              </a:rPr>
              <a:t>You grew inside NAME’S tummy. </a:t>
            </a:r>
          </a:p>
          <a:p>
            <a:pPr marL="0" indent="0">
              <a:lnSpc>
                <a:spcPct val="107000"/>
              </a:lnSpc>
              <a:spcAft>
                <a:spcPts val="800"/>
              </a:spcAft>
              <a:buNone/>
            </a:pPr>
            <a:r>
              <a:rPr lang="en-GB" sz="1500" i="1" dirty="0"/>
              <a:t>Alternative wording for older or more scientifically-minded children: </a:t>
            </a:r>
          </a:p>
          <a:p>
            <a:pPr marL="0" indent="0">
              <a:lnSpc>
                <a:spcPct val="107000"/>
              </a:lnSpc>
              <a:spcAft>
                <a:spcPts val="800"/>
              </a:spcAft>
              <a:buNone/>
            </a:pPr>
            <a:r>
              <a:rPr lang="en-GB" sz="1800" dirty="0">
                <a:latin typeface="Calibri" panose="020F0502020204030204" pitchFamily="34" charset="0"/>
                <a:cs typeface="Times New Roman" panose="02020603050405020304" pitchFamily="18" charset="0"/>
              </a:rPr>
              <a:t>Babies grow inside a woman’s uterus. That’s a funny word for a place under a woman’s stomach where babies can grow. Some people call it a womb. </a:t>
            </a:r>
          </a:p>
          <a:p>
            <a:pPr marL="0" indent="0">
              <a:lnSpc>
                <a:spcPct val="107000"/>
              </a:lnSpc>
              <a:spcAft>
                <a:spcPts val="800"/>
              </a:spcAft>
              <a:buNone/>
            </a:pPr>
            <a:r>
              <a:rPr lang="en-GB" sz="1800" dirty="0">
                <a:latin typeface="Calibri" panose="020F0502020204030204" pitchFamily="34" charset="0"/>
                <a:cs typeface="Times New Roman" panose="02020603050405020304" pitchFamily="18" charset="0"/>
              </a:rPr>
              <a:t>You grew inside NAME’S uterus.</a:t>
            </a:r>
          </a:p>
          <a:p>
            <a:pPr marL="0" indent="0">
              <a:lnSpc>
                <a:spcPct val="107000"/>
              </a:lnSpc>
              <a:spcAft>
                <a:spcPts val="800"/>
              </a:spcAft>
              <a:buNone/>
            </a:pPr>
            <a:r>
              <a:rPr lang="en-GB" sz="1500" i="1" dirty="0">
                <a:latin typeface="Calibri" panose="020F0502020204030204" pitchFamily="34" charset="0"/>
                <a:cs typeface="Times New Roman" panose="02020603050405020304" pitchFamily="18" charset="0"/>
              </a:rPr>
              <a:t>Add any humanising facts known about her personality, e.g. hobbies and interests, favourite colour, favourite foods, children’s books she enjoyed reading as a child. </a:t>
            </a:r>
          </a:p>
          <a:p>
            <a:pPr marL="0" indent="0">
              <a:lnSpc>
                <a:spcPct val="107000"/>
              </a:lnSpc>
              <a:spcAft>
                <a:spcPts val="800"/>
              </a:spcAft>
              <a:buNone/>
            </a:pPr>
            <a:endParaRPr lang="en-GB" sz="1800" dirty="0">
              <a:latin typeface="Calibri" panose="020F0502020204030204" pitchFamily="34" charset="0"/>
              <a:cs typeface="Times New Roman" panose="02020603050405020304" pitchFamily="18" charset="0"/>
            </a:endParaRPr>
          </a:p>
        </p:txBody>
      </p:sp>
      <p:sp>
        <p:nvSpPr>
          <p:cNvPr id="9" name="Rectangle: Beveled 8">
            <a:extLst>
              <a:ext uri="{FF2B5EF4-FFF2-40B4-BE49-F238E27FC236}">
                <a16:creationId xmlns:a16="http://schemas.microsoft.com/office/drawing/2014/main" id="{7A2EAA02-499C-E997-C45F-CF26A7E6DD0F}"/>
              </a:ext>
            </a:extLst>
          </p:cNvPr>
          <p:cNvSpPr/>
          <p:nvPr/>
        </p:nvSpPr>
        <p:spPr>
          <a:xfrm>
            <a:off x="838800" y="1855933"/>
            <a:ext cx="3105879" cy="4425950"/>
          </a:xfrm>
          <a:prstGeom prst="bevel">
            <a:avLst/>
          </a:prstGeom>
          <a:solidFill>
            <a:srgbClr val="4D16B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023572E2-2417-71F8-958E-B211E694A7F1}"/>
              </a:ext>
            </a:extLst>
          </p:cNvPr>
          <p:cNvSpPr txBox="1"/>
          <p:nvPr/>
        </p:nvSpPr>
        <p:spPr>
          <a:xfrm>
            <a:off x="1461978" y="2868579"/>
            <a:ext cx="2020186" cy="2308324"/>
          </a:xfrm>
          <a:prstGeom prst="rect">
            <a:avLst/>
          </a:prstGeom>
          <a:noFill/>
        </p:spPr>
        <p:txBody>
          <a:bodyPr wrap="square" rtlCol="0">
            <a:spAutoFit/>
          </a:bodyPr>
          <a:lstStyle/>
          <a:p>
            <a:r>
              <a:rPr lang="en-GB" dirty="0">
                <a:solidFill>
                  <a:schemeClr val="bg1"/>
                </a:solidFill>
              </a:rPr>
              <a:t>Insert photo </a:t>
            </a:r>
          </a:p>
          <a:p>
            <a:r>
              <a:rPr lang="en-GB" dirty="0">
                <a:solidFill>
                  <a:schemeClr val="bg1"/>
                </a:solidFill>
              </a:rPr>
              <a:t>of birth mother  (delete this placeholder if photo is not available)</a:t>
            </a:r>
          </a:p>
          <a:p>
            <a:endParaRPr lang="en-GB" dirty="0">
              <a:solidFill>
                <a:schemeClr val="bg1"/>
              </a:solidFill>
            </a:endParaRPr>
          </a:p>
          <a:p>
            <a:endParaRPr lang="en-GB" dirty="0">
              <a:solidFill>
                <a:schemeClr val="bg1"/>
              </a:solidFill>
            </a:endParaRPr>
          </a:p>
        </p:txBody>
      </p:sp>
      <p:pic>
        <p:nvPicPr>
          <p:cNvPr id="12" name="Picture 11">
            <a:extLst>
              <a:ext uri="{FF2B5EF4-FFF2-40B4-BE49-F238E27FC236}">
                <a16:creationId xmlns:a16="http://schemas.microsoft.com/office/drawing/2014/main" id="{43FB8367-8EC1-783C-DE2A-4770D7A811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119" y="1574932"/>
            <a:ext cx="384049" cy="387097"/>
          </a:xfrm>
          <a:prstGeom prst="rect">
            <a:avLst/>
          </a:prstGeom>
        </p:spPr>
      </p:pic>
    </p:spTree>
    <p:extLst>
      <p:ext uri="{BB962C8B-B14F-4D97-AF65-F5344CB8AC3E}">
        <p14:creationId xmlns:p14="http://schemas.microsoft.com/office/powerpoint/2010/main" val="25381406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FCAFF-56FB-291F-17A6-2E890B5E13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D124FE-D5AF-0B15-65BD-E8C3DE13AAA1}"/>
              </a:ext>
            </a:extLst>
          </p:cNvPr>
          <p:cNvSpPr>
            <a:spLocks noGrp="1"/>
          </p:cNvSpPr>
          <p:nvPr>
            <p:ph type="title"/>
          </p:nvPr>
        </p:nvSpPr>
        <p:spPr>
          <a:xfrm>
            <a:off x="789606" y="427261"/>
            <a:ext cx="6918999" cy="1741781"/>
          </a:xfrm>
        </p:spPr>
        <p:txBody>
          <a:bodyPr>
            <a:normAutofit/>
          </a:bodyPr>
          <a:lstStyle/>
          <a:p>
            <a:r>
              <a:rPr lang="en-GB" sz="4000" b="1" dirty="0"/>
              <a:t>&lt;Birth father’s name&gt;</a:t>
            </a:r>
          </a:p>
        </p:txBody>
      </p:sp>
      <p:sp>
        <p:nvSpPr>
          <p:cNvPr id="3" name="Content Placeholder 2">
            <a:extLst>
              <a:ext uri="{FF2B5EF4-FFF2-40B4-BE49-F238E27FC236}">
                <a16:creationId xmlns:a16="http://schemas.microsoft.com/office/drawing/2014/main" id="{79255857-18A9-1B7F-23D9-E38CF79D08CB}"/>
              </a:ext>
            </a:extLst>
          </p:cNvPr>
          <p:cNvSpPr>
            <a:spLocks noGrp="1"/>
          </p:cNvSpPr>
          <p:nvPr>
            <p:ph idx="1"/>
          </p:nvPr>
        </p:nvSpPr>
        <p:spPr>
          <a:xfrm>
            <a:off x="837825" y="1761232"/>
            <a:ext cx="5166584" cy="4801139"/>
          </a:xfrm>
        </p:spPr>
        <p:txBody>
          <a:bodyPr anchor="t" anchorCtr="0">
            <a:normAutofit fontScale="92500"/>
          </a:bodyPr>
          <a:lstStyle/>
          <a:p>
            <a:pPr marL="0" indent="0">
              <a:lnSpc>
                <a:spcPct val="107000"/>
              </a:lnSpc>
              <a:spcAft>
                <a:spcPts val="800"/>
              </a:spcAft>
              <a:buNone/>
            </a:pPr>
            <a:r>
              <a:rPr lang="en-GB" sz="1900" dirty="0">
                <a:latin typeface="Calibri" panose="020F0502020204030204" pitchFamily="34" charset="0"/>
                <a:cs typeface="Times New Roman" panose="02020603050405020304" pitchFamily="18" charset="0"/>
              </a:rPr>
              <a:t>This is NAME. He was there when you were born / He was your Daddy when you were first born / He helped NAME to grow you in her tummy. </a:t>
            </a:r>
          </a:p>
          <a:p>
            <a:pPr marL="0" indent="0">
              <a:lnSpc>
                <a:spcPct val="107000"/>
              </a:lnSpc>
              <a:spcAft>
                <a:spcPts val="800"/>
              </a:spcAft>
              <a:buNone/>
            </a:pPr>
            <a:r>
              <a:rPr lang="en-GB" sz="1500" i="1" dirty="0">
                <a:latin typeface="Calibri" panose="020F0502020204030204" pitchFamily="34" charset="0"/>
                <a:cs typeface="Times New Roman" panose="02020603050405020304" pitchFamily="18" charset="0"/>
              </a:rPr>
              <a:t>Alternative wording for older or more scientifically-minded children: </a:t>
            </a:r>
          </a:p>
          <a:p>
            <a:pPr marL="0" indent="0">
              <a:lnSpc>
                <a:spcPct val="107000"/>
              </a:lnSpc>
              <a:spcAft>
                <a:spcPts val="800"/>
              </a:spcAft>
              <a:buNone/>
            </a:pPr>
            <a:r>
              <a:rPr lang="en-GB" sz="1900" dirty="0">
                <a:latin typeface="Calibri" panose="020F0502020204030204" pitchFamily="34" charset="0"/>
                <a:cs typeface="Times New Roman" panose="02020603050405020304" pitchFamily="18" charset="0"/>
              </a:rPr>
              <a:t>To grow a baby, a seed from a man joins an egg from a woman, then they grow in a woman’s uterus. The seed that made you came from a man called NAME. </a:t>
            </a:r>
          </a:p>
          <a:p>
            <a:pPr marL="0" indent="0">
              <a:lnSpc>
                <a:spcPct val="107000"/>
              </a:lnSpc>
              <a:spcAft>
                <a:spcPts val="800"/>
              </a:spcAft>
              <a:buNone/>
            </a:pPr>
            <a:r>
              <a:rPr lang="en-GB" sz="1500" i="1" dirty="0">
                <a:latin typeface="Calibri" panose="020F0502020204030204" pitchFamily="34" charset="0"/>
                <a:cs typeface="Times New Roman" panose="02020603050405020304" pitchFamily="18" charset="0"/>
              </a:rPr>
              <a:t>Include any known humanising facts about the birth father. If the birth father only is unknown, delete this page, or explain with child-appropriate wording, e.g.: </a:t>
            </a:r>
          </a:p>
          <a:p>
            <a:pPr marL="0" indent="0">
              <a:lnSpc>
                <a:spcPct val="107000"/>
              </a:lnSpc>
              <a:spcAft>
                <a:spcPts val="800"/>
              </a:spcAft>
              <a:buNone/>
            </a:pPr>
            <a:r>
              <a:rPr lang="en-GB" sz="1900" dirty="0">
                <a:latin typeface="Calibri" panose="020F0502020204030204" pitchFamily="34" charset="0"/>
                <a:cs typeface="Times New Roman" panose="02020603050405020304" pitchFamily="18" charset="0"/>
              </a:rPr>
              <a:t>The seed that made you came from a man, but we don’t know who that was. BIRTHMOTHER wouldn’t tell anyone / wasn’t sure who the seed came from. </a:t>
            </a:r>
          </a:p>
        </p:txBody>
      </p:sp>
      <p:sp>
        <p:nvSpPr>
          <p:cNvPr id="9" name="Rectangle: Beveled 8">
            <a:extLst>
              <a:ext uri="{FF2B5EF4-FFF2-40B4-BE49-F238E27FC236}">
                <a16:creationId xmlns:a16="http://schemas.microsoft.com/office/drawing/2014/main" id="{03A4538A-083F-9859-A95D-58154A90DFA1}"/>
              </a:ext>
            </a:extLst>
          </p:cNvPr>
          <p:cNvSpPr/>
          <p:nvPr/>
        </p:nvSpPr>
        <p:spPr>
          <a:xfrm>
            <a:off x="6093747" y="1345324"/>
            <a:ext cx="3105879" cy="4425950"/>
          </a:xfrm>
          <a:prstGeom prst="bevel">
            <a:avLst/>
          </a:prstGeom>
          <a:solidFill>
            <a:srgbClr val="4D16B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532EE52D-8574-F8F2-63CA-C35423403AD6}"/>
              </a:ext>
            </a:extLst>
          </p:cNvPr>
          <p:cNvSpPr txBox="1"/>
          <p:nvPr/>
        </p:nvSpPr>
        <p:spPr>
          <a:xfrm>
            <a:off x="6698512" y="2726135"/>
            <a:ext cx="2020186" cy="1754326"/>
          </a:xfrm>
          <a:prstGeom prst="rect">
            <a:avLst/>
          </a:prstGeom>
          <a:noFill/>
        </p:spPr>
        <p:txBody>
          <a:bodyPr wrap="square" rtlCol="0">
            <a:spAutoFit/>
          </a:bodyPr>
          <a:lstStyle/>
          <a:p>
            <a:r>
              <a:rPr lang="en-GB" dirty="0">
                <a:solidFill>
                  <a:schemeClr val="bg1"/>
                </a:solidFill>
              </a:rPr>
              <a:t>Insert photo of birth father (delete this placeholder if photo is not available)</a:t>
            </a:r>
          </a:p>
          <a:p>
            <a:endParaRPr lang="en-GB" dirty="0">
              <a:solidFill>
                <a:schemeClr val="bg1"/>
              </a:solidFill>
            </a:endParaRPr>
          </a:p>
        </p:txBody>
      </p:sp>
      <p:pic>
        <p:nvPicPr>
          <p:cNvPr id="6" name="Picture 5">
            <a:extLst>
              <a:ext uri="{FF2B5EF4-FFF2-40B4-BE49-F238E27FC236}">
                <a16:creationId xmlns:a16="http://schemas.microsoft.com/office/drawing/2014/main" id="{913F172F-DEB0-4149-76F1-7D1A157D2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1557" y="5489383"/>
            <a:ext cx="1280271" cy="1072989"/>
          </a:xfrm>
          <a:prstGeom prst="rect">
            <a:avLst/>
          </a:prstGeom>
        </p:spPr>
      </p:pic>
    </p:spTree>
    <p:extLst>
      <p:ext uri="{BB962C8B-B14F-4D97-AF65-F5344CB8AC3E}">
        <p14:creationId xmlns:p14="http://schemas.microsoft.com/office/powerpoint/2010/main" val="118066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FBCC6-B978-DA62-9E5A-AFB171BF246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1C98F0D-D4B5-FF87-301A-4A84446E04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40978">
            <a:off x="6707980" y="2248273"/>
            <a:ext cx="3036689" cy="4713276"/>
          </a:xfrm>
          <a:prstGeom prst="rect">
            <a:avLst/>
          </a:prstGeom>
        </p:spPr>
      </p:pic>
      <p:sp>
        <p:nvSpPr>
          <p:cNvPr id="2" name="Title 1">
            <a:extLst>
              <a:ext uri="{FF2B5EF4-FFF2-40B4-BE49-F238E27FC236}">
                <a16:creationId xmlns:a16="http://schemas.microsoft.com/office/drawing/2014/main" id="{D52A799F-0C21-9F31-3CF4-F26D5EDA0F4F}"/>
              </a:ext>
            </a:extLst>
          </p:cNvPr>
          <p:cNvSpPr>
            <a:spLocks noGrp="1"/>
          </p:cNvSpPr>
          <p:nvPr>
            <p:ph type="title"/>
          </p:nvPr>
        </p:nvSpPr>
        <p:spPr>
          <a:xfrm>
            <a:off x="789606" y="762185"/>
            <a:ext cx="8443372" cy="960289"/>
          </a:xfrm>
        </p:spPr>
        <p:txBody>
          <a:bodyPr>
            <a:normAutofit/>
          </a:bodyPr>
          <a:lstStyle/>
          <a:p>
            <a:r>
              <a:rPr lang="en-GB" sz="4000" b="1" dirty="0"/>
              <a:t>How babies grow</a:t>
            </a:r>
          </a:p>
        </p:txBody>
      </p:sp>
      <p:sp>
        <p:nvSpPr>
          <p:cNvPr id="3" name="Content Placeholder 2">
            <a:extLst>
              <a:ext uri="{FF2B5EF4-FFF2-40B4-BE49-F238E27FC236}">
                <a16:creationId xmlns:a16="http://schemas.microsoft.com/office/drawing/2014/main" id="{6835B44A-4CC0-8B95-DBF3-E93CC9D9FA61}"/>
              </a:ext>
            </a:extLst>
          </p:cNvPr>
          <p:cNvSpPr>
            <a:spLocks noGrp="1"/>
          </p:cNvSpPr>
          <p:nvPr>
            <p:ph idx="1"/>
          </p:nvPr>
        </p:nvSpPr>
        <p:spPr>
          <a:xfrm>
            <a:off x="789605" y="1828907"/>
            <a:ext cx="5917495" cy="4425950"/>
          </a:xfrm>
        </p:spPr>
        <p:txBody>
          <a:bodyPr anchor="t" anchorCtr="0">
            <a:normAutofit lnSpcReduction="10000"/>
          </a:bodyPr>
          <a:lstStyle/>
          <a:p>
            <a:pPr marL="0" indent="0">
              <a:lnSpc>
                <a:spcPct val="107000"/>
              </a:lnSpc>
              <a:spcAft>
                <a:spcPts val="800"/>
              </a:spcAft>
              <a:buNone/>
            </a:pPr>
            <a:r>
              <a:rPr lang="en-GB" sz="1400" i="1" dirty="0">
                <a:latin typeface="Calibri" panose="020F0502020204030204" pitchFamily="34" charset="0"/>
                <a:cs typeface="Times New Roman" panose="02020603050405020304" pitchFamily="18" charset="0"/>
              </a:rPr>
              <a:t>If both birth parents are unknown, delete the previous 3 pages. If either birth parent is known, delete this page. </a:t>
            </a:r>
          </a:p>
          <a:p>
            <a:pPr marL="0" indent="0">
              <a:lnSpc>
                <a:spcPct val="107000"/>
              </a:lnSpc>
              <a:spcAft>
                <a:spcPts val="800"/>
              </a:spcAft>
              <a:buNone/>
            </a:pPr>
            <a:r>
              <a:rPr lang="en-GB" sz="1800" dirty="0">
                <a:latin typeface="Calibri" panose="020F0502020204030204" pitchFamily="34" charset="0"/>
                <a:cs typeface="Times New Roman" panose="02020603050405020304" pitchFamily="18" charset="0"/>
              </a:rPr>
              <a:t>Babies grow in a woman’s tummy, using a seed from a man. We don’t know whose tummy you grew in, or who the seed that helped make you came from. </a:t>
            </a:r>
          </a:p>
          <a:p>
            <a:pPr marL="0" indent="0">
              <a:lnSpc>
                <a:spcPct val="107000"/>
              </a:lnSpc>
              <a:spcAft>
                <a:spcPts val="800"/>
              </a:spcAft>
              <a:buNone/>
            </a:pPr>
            <a:r>
              <a:rPr lang="en-GB" sz="1400" i="1" dirty="0">
                <a:latin typeface="Calibri" panose="020F0502020204030204" pitchFamily="34" charset="0"/>
                <a:cs typeface="Times New Roman" panose="02020603050405020304" pitchFamily="18" charset="0"/>
              </a:rPr>
              <a:t>Alt wording for older/scientifically minded children:</a:t>
            </a:r>
          </a:p>
          <a:p>
            <a:pPr marL="0" indent="0">
              <a:lnSpc>
                <a:spcPct val="107000"/>
              </a:lnSpc>
              <a:spcAft>
                <a:spcPts val="800"/>
              </a:spcAft>
              <a:buNone/>
            </a:pPr>
            <a:r>
              <a:rPr lang="en-GB" sz="1800" dirty="0">
                <a:latin typeface="Calibri" panose="020F0502020204030204" pitchFamily="34" charset="0"/>
                <a:cs typeface="Times New Roman" panose="02020603050405020304" pitchFamily="18" charset="0"/>
              </a:rPr>
              <a:t>To grow a baby, a seed from a man joins an egg from a woman, then they grow in a woman’s uterus. That’s a funny word for a space under a woman’s stomach where babies can grow. Some people call it a womb. </a:t>
            </a:r>
          </a:p>
          <a:p>
            <a:pPr marL="0" indent="0">
              <a:lnSpc>
                <a:spcPct val="107000"/>
              </a:lnSpc>
              <a:spcAft>
                <a:spcPts val="800"/>
              </a:spcAft>
              <a:buNone/>
            </a:pPr>
            <a:r>
              <a:rPr lang="en-GB" sz="1800" dirty="0">
                <a:latin typeface="Calibri" panose="020F0502020204030204" pitchFamily="34" charset="0"/>
                <a:cs typeface="Times New Roman" panose="02020603050405020304" pitchFamily="18" charset="0"/>
              </a:rPr>
              <a:t>We don’t know whose uterus you grew in, or who the seed that helped make you came from, but that must be what happened, because that’s how babies grow! </a:t>
            </a:r>
          </a:p>
        </p:txBody>
      </p:sp>
      <p:pic>
        <p:nvPicPr>
          <p:cNvPr id="12" name="Picture 11">
            <a:extLst>
              <a:ext uri="{FF2B5EF4-FFF2-40B4-BE49-F238E27FC236}">
                <a16:creationId xmlns:a16="http://schemas.microsoft.com/office/drawing/2014/main" id="{B4CC7F6D-1109-9281-3CCC-983757410A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95218" y="3849670"/>
            <a:ext cx="384049" cy="387097"/>
          </a:xfrm>
          <a:prstGeom prst="rect">
            <a:avLst/>
          </a:prstGeom>
        </p:spPr>
      </p:pic>
      <p:sp>
        <p:nvSpPr>
          <p:cNvPr id="4" name="Rectangle 3">
            <a:extLst>
              <a:ext uri="{FF2B5EF4-FFF2-40B4-BE49-F238E27FC236}">
                <a16:creationId xmlns:a16="http://schemas.microsoft.com/office/drawing/2014/main" id="{77555825-B140-BA40-904D-40BB37677980}"/>
              </a:ext>
            </a:extLst>
          </p:cNvPr>
          <p:cNvSpPr/>
          <p:nvPr/>
        </p:nvSpPr>
        <p:spPr>
          <a:xfrm>
            <a:off x="5469132" y="536700"/>
            <a:ext cx="4540469" cy="3785652"/>
          </a:xfrm>
          <a:prstGeom prst="rect">
            <a:avLst/>
          </a:prstGeom>
          <a:noFill/>
        </p:spPr>
        <p:txBody>
          <a:bodyPr wrap="square" lIns="91440" tIns="45720" rIns="91440" bIns="45720">
            <a:spAutoFit/>
          </a:bodyPr>
          <a:lstStyle/>
          <a:p>
            <a:pPr algn="ctr"/>
            <a:r>
              <a:rPr lang="en-US" sz="4800" b="1" cap="none" spc="0" dirty="0">
                <a:ln w="22225">
                  <a:solidFill>
                    <a:schemeClr val="accent2"/>
                  </a:solidFill>
                  <a:prstDash val="solid"/>
                </a:ln>
                <a:solidFill>
                  <a:schemeClr val="accent2">
                    <a:lumMod val="40000"/>
                    <a:lumOff val="60000"/>
                  </a:schemeClr>
                </a:solidFill>
                <a:effectLst/>
              </a:rPr>
              <a:t>Alternative page for when biological parents are unknown</a:t>
            </a:r>
          </a:p>
        </p:txBody>
      </p:sp>
    </p:spTree>
    <p:extLst>
      <p:ext uri="{BB962C8B-B14F-4D97-AF65-F5344CB8AC3E}">
        <p14:creationId xmlns:p14="http://schemas.microsoft.com/office/powerpoint/2010/main" val="226494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12B62-7B7E-A85A-D681-A825A24D3D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CE2C93-F4A0-1609-8752-C0F3FE62D5B4}"/>
              </a:ext>
            </a:extLst>
          </p:cNvPr>
          <p:cNvSpPr>
            <a:spLocks noGrp="1"/>
          </p:cNvSpPr>
          <p:nvPr>
            <p:ph type="title"/>
          </p:nvPr>
        </p:nvSpPr>
        <p:spPr>
          <a:xfrm>
            <a:off x="820810" y="692091"/>
            <a:ext cx="8264379" cy="895597"/>
          </a:xfrm>
        </p:spPr>
        <p:txBody>
          <a:bodyPr anchor="t"/>
          <a:lstStyle/>
          <a:p>
            <a:r>
              <a:rPr lang="en-GB" b="1" dirty="0"/>
              <a:t>Children need to be safe</a:t>
            </a:r>
          </a:p>
        </p:txBody>
      </p:sp>
      <p:sp>
        <p:nvSpPr>
          <p:cNvPr id="3" name="Content Placeholder 2">
            <a:extLst>
              <a:ext uri="{FF2B5EF4-FFF2-40B4-BE49-F238E27FC236}">
                <a16:creationId xmlns:a16="http://schemas.microsoft.com/office/drawing/2014/main" id="{63A8212B-B919-EC91-D27E-D7527DBEA586}"/>
              </a:ext>
            </a:extLst>
          </p:cNvPr>
          <p:cNvSpPr>
            <a:spLocks noGrp="1"/>
          </p:cNvSpPr>
          <p:nvPr>
            <p:ph idx="1"/>
          </p:nvPr>
        </p:nvSpPr>
        <p:spPr>
          <a:xfrm>
            <a:off x="705135" y="1463942"/>
            <a:ext cx="5343327" cy="5076496"/>
          </a:xfrm>
        </p:spPr>
        <p:txBody>
          <a:bodyPr>
            <a:normAutofit lnSpcReduction="10000"/>
          </a:bodyPr>
          <a:lstStyle/>
          <a:p>
            <a:pPr marL="0" indent="0">
              <a:buNone/>
            </a:pPr>
            <a:r>
              <a:rPr lang="en-GB" sz="1800" dirty="0"/>
              <a:t>Grown-ups need to take care of children properly, to keep them safe. They need to: </a:t>
            </a:r>
          </a:p>
          <a:p>
            <a:r>
              <a:rPr lang="en-GB" sz="1800" dirty="0"/>
              <a:t>Make sure their home is safe </a:t>
            </a:r>
          </a:p>
          <a:p>
            <a:r>
              <a:rPr lang="en-GB" sz="1800" dirty="0"/>
              <a:t>Make sure children have clean bodies, clean clothes, brushed teeth and brushed hair</a:t>
            </a:r>
          </a:p>
          <a:p>
            <a:r>
              <a:rPr lang="en-GB" sz="1800" dirty="0"/>
              <a:t>Remember to give the child lots of healthy food</a:t>
            </a:r>
          </a:p>
          <a:p>
            <a:r>
              <a:rPr lang="en-GB" sz="1800" dirty="0"/>
              <a:t>Make sure children wear suncream or a hat when the sun might burn them</a:t>
            </a:r>
          </a:p>
          <a:p>
            <a:r>
              <a:rPr lang="en-GB" sz="1800" dirty="0"/>
              <a:t>Make sure children have warm enough clothes, including coats when it is cold</a:t>
            </a:r>
          </a:p>
          <a:p>
            <a:r>
              <a:rPr lang="en-GB" sz="1800" dirty="0"/>
              <a:t>Hold a child’s hand when they cross the road</a:t>
            </a:r>
          </a:p>
          <a:p>
            <a:r>
              <a:rPr lang="en-GB" sz="1800" dirty="0"/>
              <a:t>Take children to the doctors, dentist and optician when they need to have a check-up</a:t>
            </a:r>
          </a:p>
          <a:p>
            <a:r>
              <a:rPr lang="en-GB" sz="1800" dirty="0"/>
              <a:t>…and lots of other things! Parenting is busy!</a:t>
            </a:r>
          </a:p>
          <a:p>
            <a:pPr marL="0" indent="0">
              <a:buNone/>
            </a:pPr>
            <a:r>
              <a:rPr lang="en-GB" sz="1800" dirty="0"/>
              <a:t>Everybody makes mistakes sometimes, and it’s not a big problem if a parent sometimes forgets some of these things, but it isn’t OK if it happens a lot. </a:t>
            </a:r>
          </a:p>
        </p:txBody>
      </p:sp>
      <p:pic>
        <p:nvPicPr>
          <p:cNvPr id="7" name="Picture 6">
            <a:extLst>
              <a:ext uri="{FF2B5EF4-FFF2-40B4-BE49-F238E27FC236}">
                <a16:creationId xmlns:a16="http://schemas.microsoft.com/office/drawing/2014/main" id="{DED5DA30-6C33-CA39-428D-95B8256FAC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8462" y="2903644"/>
            <a:ext cx="3232495" cy="3082549"/>
          </a:xfrm>
          <a:prstGeom prst="rect">
            <a:avLst/>
          </a:prstGeom>
        </p:spPr>
      </p:pic>
    </p:spTree>
    <p:extLst>
      <p:ext uri="{BB962C8B-B14F-4D97-AF65-F5344CB8AC3E}">
        <p14:creationId xmlns:p14="http://schemas.microsoft.com/office/powerpoint/2010/main" val="9796827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BE11A3C-BEAB-3323-1832-381194D94A05}"/>
              </a:ext>
            </a:extLst>
          </p:cNvPr>
          <p:cNvSpPr txBox="1">
            <a:spLocks/>
          </p:cNvSpPr>
          <p:nvPr/>
        </p:nvSpPr>
        <p:spPr>
          <a:xfrm>
            <a:off x="432179" y="475397"/>
            <a:ext cx="5159772" cy="11067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t>The Social Worker</a:t>
            </a:r>
          </a:p>
        </p:txBody>
      </p:sp>
      <p:sp>
        <p:nvSpPr>
          <p:cNvPr id="10" name="Content Placeholder 2">
            <a:extLst>
              <a:ext uri="{FF2B5EF4-FFF2-40B4-BE49-F238E27FC236}">
                <a16:creationId xmlns:a16="http://schemas.microsoft.com/office/drawing/2014/main" id="{220E4122-00E8-43DD-376F-48D92CC4E8C1}"/>
              </a:ext>
            </a:extLst>
          </p:cNvPr>
          <p:cNvSpPr txBox="1">
            <a:spLocks/>
          </p:cNvSpPr>
          <p:nvPr/>
        </p:nvSpPr>
        <p:spPr>
          <a:xfrm>
            <a:off x="432179" y="1628633"/>
            <a:ext cx="5654722" cy="4753970"/>
          </a:xfrm>
          <a:prstGeom prst="rect">
            <a:avLst/>
          </a:prstGeom>
        </p:spPr>
        <p:txBody>
          <a:bodyPr vert="horz" lIns="91440" tIns="45720" rIns="91440" bIns="45720" rtlCol="0" anchor="t" anchorCtr="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i="1" dirty="0"/>
              <a:t>Be specific about concerns here, in child-appropriate terms, e.g.:</a:t>
            </a:r>
          </a:p>
          <a:p>
            <a:pPr marL="0" indent="0">
              <a:buNone/>
            </a:pPr>
            <a:r>
              <a:rPr lang="en-GB" sz="1800" dirty="0"/>
              <a:t>Some people noticed that NAME and NAME weren’t looking after you properly and doing the things they needed to do to keep you safe, so they told a social worker. </a:t>
            </a:r>
          </a:p>
          <a:p>
            <a:pPr marL="0" indent="0">
              <a:buNone/>
            </a:pPr>
            <a:r>
              <a:rPr lang="en-GB" sz="1800" dirty="0"/>
              <a:t>Social workers are people who have had special training and they try to help people and families, to make sure everyone is safe. </a:t>
            </a:r>
          </a:p>
          <a:p>
            <a:pPr marL="0" indent="0">
              <a:buNone/>
            </a:pPr>
            <a:endParaRPr lang="en-GB" sz="1800" dirty="0"/>
          </a:p>
          <a:p>
            <a:pPr marL="0" indent="0">
              <a:buNone/>
            </a:pPr>
            <a:r>
              <a:rPr lang="en-GB" sz="1800" dirty="0"/>
              <a:t>A social worker tried to help NAME and NAME to make a safe home for you. She reminded them to keep you clean and warm, and that babies must not be left on their own. </a:t>
            </a:r>
          </a:p>
          <a:p>
            <a:pPr marL="0" indent="0">
              <a:buNone/>
            </a:pPr>
            <a:r>
              <a:rPr lang="en-GB" sz="1800" dirty="0"/>
              <a:t>NAME and NAME kept forgetting to feed you, so the social worker reminded them that babies need lots of milk, so that they can grow healthy and strong. They also kept forgetting to play with you, so the social worker reminded them that babies need to be given lots of attention so they feel loved and safe. </a:t>
            </a:r>
          </a:p>
          <a:p>
            <a:pPr marL="0" indent="0">
              <a:buNone/>
            </a:pPr>
            <a:r>
              <a:rPr lang="en-GB" sz="1800" dirty="0"/>
              <a:t>They left you on your own / argued a lot and sometimes hurt each other, which wasn’t safe and must have been scary for you. </a:t>
            </a:r>
          </a:p>
          <a:p>
            <a:pPr marL="0" indent="0">
              <a:buNone/>
            </a:pPr>
            <a:r>
              <a:rPr lang="en-GB" sz="1800" dirty="0"/>
              <a:t>When you were growing in X’s tummy/uterus, the doctors told her she should have lots of healthy food and not drink alcohol or smoke, or take drugs, but she kept doing those things, which could have made you very sick. You were OK, but she should have </a:t>
            </a:r>
            <a:r>
              <a:rPr lang="en-GB" sz="1800"/>
              <a:t>been taking better care of you. </a:t>
            </a:r>
            <a:endParaRPr lang="en-GB" sz="1800" dirty="0"/>
          </a:p>
          <a:p>
            <a:pPr marL="0" indent="0">
              <a:buNone/>
            </a:pPr>
            <a:endParaRPr lang="en-GB" sz="1800" dirty="0"/>
          </a:p>
        </p:txBody>
      </p:sp>
      <p:sp>
        <p:nvSpPr>
          <p:cNvPr id="17" name="Content Placeholder 2">
            <a:extLst>
              <a:ext uri="{FF2B5EF4-FFF2-40B4-BE49-F238E27FC236}">
                <a16:creationId xmlns:a16="http://schemas.microsoft.com/office/drawing/2014/main" id="{0D351183-80F5-0010-342F-E5343E1C675C}"/>
              </a:ext>
            </a:extLst>
          </p:cNvPr>
          <p:cNvSpPr txBox="1">
            <a:spLocks/>
          </p:cNvSpPr>
          <p:nvPr/>
        </p:nvSpPr>
        <p:spPr>
          <a:xfrm>
            <a:off x="150731" y="3293660"/>
            <a:ext cx="5936170" cy="3346153"/>
          </a:xfrm>
          <a:prstGeom prst="rect">
            <a:avLst/>
          </a:prstGeom>
        </p:spPr>
        <p:txBody>
          <a:bodyPr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800" dirty="0"/>
          </a:p>
        </p:txBody>
      </p:sp>
      <p:pic>
        <p:nvPicPr>
          <p:cNvPr id="3" name="Picture 2">
            <a:extLst>
              <a:ext uri="{FF2B5EF4-FFF2-40B4-BE49-F238E27FC236}">
                <a16:creationId xmlns:a16="http://schemas.microsoft.com/office/drawing/2014/main" id="{6556AAF0-FCA6-00EE-46BB-CD166B8B49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6633" y="1856136"/>
            <a:ext cx="2552778" cy="3825423"/>
          </a:xfrm>
          <a:prstGeom prst="rect">
            <a:avLst/>
          </a:prstGeom>
        </p:spPr>
      </p:pic>
    </p:spTree>
    <p:extLst>
      <p:ext uri="{BB962C8B-B14F-4D97-AF65-F5344CB8AC3E}">
        <p14:creationId xmlns:p14="http://schemas.microsoft.com/office/powerpoint/2010/main" val="11402830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5BB45-A115-6959-B126-32AAE70336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94AA31-F4FB-A14C-2649-7F93EF3BEBFB}"/>
              </a:ext>
            </a:extLst>
          </p:cNvPr>
          <p:cNvSpPr>
            <a:spLocks noGrp="1"/>
          </p:cNvSpPr>
          <p:nvPr>
            <p:ph type="title"/>
          </p:nvPr>
        </p:nvSpPr>
        <p:spPr>
          <a:xfrm>
            <a:off x="-1" y="519951"/>
            <a:ext cx="9906000" cy="950397"/>
          </a:xfrm>
        </p:spPr>
        <p:txBody>
          <a:bodyPr>
            <a:normAutofit/>
          </a:bodyPr>
          <a:lstStyle/>
          <a:p>
            <a:pPr algn="ctr"/>
            <a:r>
              <a:rPr lang="en-GB" b="1" dirty="0"/>
              <a:t>The Judge’s Decision</a:t>
            </a:r>
          </a:p>
        </p:txBody>
      </p:sp>
      <p:sp>
        <p:nvSpPr>
          <p:cNvPr id="4" name="Content Placeholder 2">
            <a:extLst>
              <a:ext uri="{FF2B5EF4-FFF2-40B4-BE49-F238E27FC236}">
                <a16:creationId xmlns:a16="http://schemas.microsoft.com/office/drawing/2014/main" id="{F2CB4F58-A9FF-C326-611E-838DE77FF2E7}"/>
              </a:ext>
            </a:extLst>
          </p:cNvPr>
          <p:cNvSpPr txBox="1">
            <a:spLocks/>
          </p:cNvSpPr>
          <p:nvPr/>
        </p:nvSpPr>
        <p:spPr>
          <a:xfrm>
            <a:off x="599463" y="4756558"/>
            <a:ext cx="8707071" cy="1743242"/>
          </a:xfrm>
          <a:prstGeom prst="rect">
            <a:avLst/>
          </a:prstGeom>
        </p:spPr>
        <p:txBody>
          <a:bodyPr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dirty="0"/>
              <a:t>Even with the social worker’s help, NAME and NAME didn’t look after you properly. The social worker was worried about you, so they spoke to a wise judge, who knows a lot about keeping children safe. The judge listened carefully and thought about what would be best for you. </a:t>
            </a:r>
          </a:p>
          <a:p>
            <a:pPr marL="0" indent="0">
              <a:buNone/>
            </a:pPr>
            <a:r>
              <a:rPr lang="en-GB" sz="1800" dirty="0"/>
              <a:t>The judge decided that you should go to live with a different family, so that you would be safe, and looked after properly. She asked the social worker to find the right family for you. </a:t>
            </a:r>
          </a:p>
        </p:txBody>
      </p:sp>
      <p:pic>
        <p:nvPicPr>
          <p:cNvPr id="6" name="Picture 5">
            <a:extLst>
              <a:ext uri="{FF2B5EF4-FFF2-40B4-BE49-F238E27FC236}">
                <a16:creationId xmlns:a16="http://schemas.microsoft.com/office/drawing/2014/main" id="{38909FF0-7369-003B-C195-31D766ACEF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9320" y="1635338"/>
            <a:ext cx="1981947" cy="3008233"/>
          </a:xfrm>
          <a:prstGeom prst="rect">
            <a:avLst/>
          </a:prstGeom>
        </p:spPr>
      </p:pic>
      <p:pic>
        <p:nvPicPr>
          <p:cNvPr id="9" name="Picture 8">
            <a:extLst>
              <a:ext uri="{FF2B5EF4-FFF2-40B4-BE49-F238E27FC236}">
                <a16:creationId xmlns:a16="http://schemas.microsoft.com/office/drawing/2014/main" id="{9B9873A6-0D34-5FB7-40C0-DA9968F335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0410" y="1882569"/>
            <a:ext cx="1770952" cy="2873989"/>
          </a:xfrm>
          <a:prstGeom prst="rect">
            <a:avLst/>
          </a:prstGeom>
        </p:spPr>
      </p:pic>
    </p:spTree>
    <p:extLst>
      <p:ext uri="{BB962C8B-B14F-4D97-AF65-F5344CB8AC3E}">
        <p14:creationId xmlns:p14="http://schemas.microsoft.com/office/powerpoint/2010/main" val="4115179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5094B-AB6D-B214-C731-62DEBB49F1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6B1EC-446D-B3F7-2781-30616E16897F}"/>
              </a:ext>
            </a:extLst>
          </p:cNvPr>
          <p:cNvSpPr>
            <a:spLocks noGrp="1"/>
          </p:cNvSpPr>
          <p:nvPr>
            <p:ph type="title"/>
          </p:nvPr>
        </p:nvSpPr>
        <p:spPr>
          <a:xfrm>
            <a:off x="593678" y="403704"/>
            <a:ext cx="5559030" cy="1741781"/>
          </a:xfrm>
        </p:spPr>
        <p:txBody>
          <a:bodyPr>
            <a:normAutofit/>
          </a:bodyPr>
          <a:lstStyle/>
          <a:p>
            <a:r>
              <a:rPr lang="en-GB" sz="4000" b="1" dirty="0"/>
              <a:t>Your foster family</a:t>
            </a:r>
          </a:p>
        </p:txBody>
      </p:sp>
      <p:sp>
        <p:nvSpPr>
          <p:cNvPr id="3" name="Content Placeholder 2">
            <a:extLst>
              <a:ext uri="{FF2B5EF4-FFF2-40B4-BE49-F238E27FC236}">
                <a16:creationId xmlns:a16="http://schemas.microsoft.com/office/drawing/2014/main" id="{CB1085D4-82AA-080B-197A-A8AEC980BABA}"/>
              </a:ext>
            </a:extLst>
          </p:cNvPr>
          <p:cNvSpPr>
            <a:spLocks noGrp="1"/>
          </p:cNvSpPr>
          <p:nvPr>
            <p:ph idx="1"/>
          </p:nvPr>
        </p:nvSpPr>
        <p:spPr>
          <a:xfrm>
            <a:off x="593678" y="1870744"/>
            <a:ext cx="3697291" cy="4239513"/>
          </a:xfrm>
        </p:spPr>
        <p:txBody>
          <a:bodyPr anchor="t" anchorCtr="0">
            <a:normAutofit/>
          </a:bodyPr>
          <a:lstStyle/>
          <a:p>
            <a:pPr marL="0" indent="0">
              <a:buNone/>
            </a:pPr>
            <a:r>
              <a:rPr lang="en-GB" sz="1800" dirty="0"/>
              <a:t>While the social worker was trying to find the right family for you to be part of, you stayed with a foster family. </a:t>
            </a:r>
          </a:p>
          <a:p>
            <a:pPr marL="0" indent="0">
              <a:buNone/>
            </a:pPr>
            <a:r>
              <a:rPr lang="en-GB" sz="1800" dirty="0"/>
              <a:t>Your foster family was NAME and NAME. It was NAME and NAME’s job to look after you and keep you safe. </a:t>
            </a:r>
          </a:p>
          <a:p>
            <a:pPr marL="0" indent="0">
              <a:buNone/>
            </a:pPr>
            <a:r>
              <a:rPr lang="en-GB" sz="1800" dirty="0"/>
              <a:t>They gave you healthy food and played games with you.</a:t>
            </a:r>
          </a:p>
          <a:p>
            <a:pPr marL="0" indent="0">
              <a:buNone/>
            </a:pPr>
            <a:r>
              <a:rPr lang="en-GB" sz="1800" dirty="0"/>
              <a:t>You grew a lot while you lived with NAME and NAME! You learned how to crawl and smile. They took you to play groups and swimming lessons. </a:t>
            </a:r>
          </a:p>
        </p:txBody>
      </p:sp>
      <p:sp>
        <p:nvSpPr>
          <p:cNvPr id="9" name="Rectangle: Beveled 8">
            <a:extLst>
              <a:ext uri="{FF2B5EF4-FFF2-40B4-BE49-F238E27FC236}">
                <a16:creationId xmlns:a16="http://schemas.microsoft.com/office/drawing/2014/main" id="{24ED0EB5-598D-5267-C8CE-E118395B3C98}"/>
              </a:ext>
            </a:extLst>
          </p:cNvPr>
          <p:cNvSpPr/>
          <p:nvPr/>
        </p:nvSpPr>
        <p:spPr>
          <a:xfrm rot="5400000">
            <a:off x="5379936" y="2338354"/>
            <a:ext cx="3288118" cy="4748324"/>
          </a:xfrm>
          <a:prstGeom prst="bevel">
            <a:avLst/>
          </a:prstGeom>
          <a:solidFill>
            <a:srgbClr val="24DD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C33917B-8B4B-6389-9C44-990CB1AB5848}"/>
              </a:ext>
            </a:extLst>
          </p:cNvPr>
          <p:cNvSpPr txBox="1"/>
          <p:nvPr/>
        </p:nvSpPr>
        <p:spPr>
          <a:xfrm>
            <a:off x="5422690" y="4203498"/>
            <a:ext cx="3508743" cy="369332"/>
          </a:xfrm>
          <a:prstGeom prst="rect">
            <a:avLst/>
          </a:prstGeom>
          <a:noFill/>
        </p:spPr>
        <p:txBody>
          <a:bodyPr wrap="square" rtlCol="0">
            <a:spAutoFit/>
          </a:bodyPr>
          <a:lstStyle/>
          <a:p>
            <a:r>
              <a:rPr lang="en-GB" dirty="0">
                <a:solidFill>
                  <a:schemeClr val="bg1"/>
                </a:solidFill>
              </a:rPr>
              <a:t>Insert photo of the foster family</a:t>
            </a:r>
          </a:p>
        </p:txBody>
      </p:sp>
      <p:pic>
        <p:nvPicPr>
          <p:cNvPr id="13" name="Picture 12">
            <a:extLst>
              <a:ext uri="{FF2B5EF4-FFF2-40B4-BE49-F238E27FC236}">
                <a16:creationId xmlns:a16="http://schemas.microsoft.com/office/drawing/2014/main" id="{CD0998B3-C259-39CD-D46D-86AEB1A3BB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9039" y="403704"/>
            <a:ext cx="1646063" cy="2847079"/>
          </a:xfrm>
          <a:prstGeom prst="rect">
            <a:avLst/>
          </a:prstGeom>
        </p:spPr>
      </p:pic>
      <p:pic>
        <p:nvPicPr>
          <p:cNvPr id="15" name="Picture 14">
            <a:extLst>
              <a:ext uri="{FF2B5EF4-FFF2-40B4-BE49-F238E27FC236}">
                <a16:creationId xmlns:a16="http://schemas.microsoft.com/office/drawing/2014/main" id="{4C217F8D-533B-2AE1-0AC1-49B861AA16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1740" y="377492"/>
            <a:ext cx="2987299" cy="3535986"/>
          </a:xfrm>
          <a:prstGeom prst="rect">
            <a:avLst/>
          </a:prstGeom>
        </p:spPr>
      </p:pic>
    </p:spTree>
    <p:extLst>
      <p:ext uri="{BB962C8B-B14F-4D97-AF65-F5344CB8AC3E}">
        <p14:creationId xmlns:p14="http://schemas.microsoft.com/office/powerpoint/2010/main" val="2040481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48DDF-CE25-6CD7-7F99-380430DEA6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833CCD-83EB-26FD-655E-1B4C2CECF166}"/>
              </a:ext>
            </a:extLst>
          </p:cNvPr>
          <p:cNvSpPr>
            <a:spLocks noGrp="1"/>
          </p:cNvSpPr>
          <p:nvPr>
            <p:ph type="title"/>
          </p:nvPr>
        </p:nvSpPr>
        <p:spPr>
          <a:xfrm>
            <a:off x="593678" y="403704"/>
            <a:ext cx="5559030" cy="1741781"/>
          </a:xfrm>
        </p:spPr>
        <p:txBody>
          <a:bodyPr>
            <a:normAutofit/>
          </a:bodyPr>
          <a:lstStyle/>
          <a:p>
            <a:r>
              <a:rPr lang="en-GB" sz="4000" b="1" dirty="0"/>
              <a:t>Your foster siblings</a:t>
            </a:r>
          </a:p>
        </p:txBody>
      </p:sp>
      <p:sp>
        <p:nvSpPr>
          <p:cNvPr id="3" name="Content Placeholder 2">
            <a:extLst>
              <a:ext uri="{FF2B5EF4-FFF2-40B4-BE49-F238E27FC236}">
                <a16:creationId xmlns:a16="http://schemas.microsoft.com/office/drawing/2014/main" id="{E45F4229-36D8-A1C4-9948-41F34BDD4B26}"/>
              </a:ext>
            </a:extLst>
          </p:cNvPr>
          <p:cNvSpPr>
            <a:spLocks noGrp="1"/>
          </p:cNvSpPr>
          <p:nvPr>
            <p:ph idx="1"/>
          </p:nvPr>
        </p:nvSpPr>
        <p:spPr>
          <a:xfrm>
            <a:off x="593678" y="1870744"/>
            <a:ext cx="3697291" cy="4239513"/>
          </a:xfrm>
        </p:spPr>
        <p:txBody>
          <a:bodyPr anchor="t" anchorCtr="0">
            <a:normAutofit/>
          </a:bodyPr>
          <a:lstStyle/>
          <a:p>
            <a:pPr marL="0" indent="0">
              <a:buNone/>
            </a:pPr>
            <a:r>
              <a:rPr lang="en-GB" sz="1800" dirty="0"/>
              <a:t>While you were in the foster family, some other children were there too. You played with NAME and NAME a lot. They were like brothers and sisters to you. </a:t>
            </a:r>
          </a:p>
        </p:txBody>
      </p:sp>
      <p:sp>
        <p:nvSpPr>
          <p:cNvPr id="9" name="Rectangle: Beveled 8">
            <a:extLst>
              <a:ext uri="{FF2B5EF4-FFF2-40B4-BE49-F238E27FC236}">
                <a16:creationId xmlns:a16="http://schemas.microsoft.com/office/drawing/2014/main" id="{C1A44870-23FA-25FC-B47D-BAB4D7C7C19F}"/>
              </a:ext>
            </a:extLst>
          </p:cNvPr>
          <p:cNvSpPr/>
          <p:nvPr/>
        </p:nvSpPr>
        <p:spPr>
          <a:xfrm rot="5400000">
            <a:off x="5379936" y="2338354"/>
            <a:ext cx="3288118" cy="4748324"/>
          </a:xfrm>
          <a:prstGeom prst="bevel">
            <a:avLst/>
          </a:prstGeom>
          <a:solidFill>
            <a:srgbClr val="24DD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005C03BC-934E-5C76-D72B-DAC39766B8D2}"/>
              </a:ext>
            </a:extLst>
          </p:cNvPr>
          <p:cNvSpPr txBox="1"/>
          <p:nvPr/>
        </p:nvSpPr>
        <p:spPr>
          <a:xfrm>
            <a:off x="5422690" y="4203498"/>
            <a:ext cx="3508743" cy="369332"/>
          </a:xfrm>
          <a:prstGeom prst="rect">
            <a:avLst/>
          </a:prstGeom>
          <a:noFill/>
        </p:spPr>
        <p:txBody>
          <a:bodyPr wrap="square" rtlCol="0">
            <a:spAutoFit/>
          </a:bodyPr>
          <a:lstStyle/>
          <a:p>
            <a:r>
              <a:rPr lang="en-GB" dirty="0">
                <a:solidFill>
                  <a:schemeClr val="bg1"/>
                </a:solidFill>
              </a:rPr>
              <a:t>Insert photo of the foster family</a:t>
            </a:r>
          </a:p>
        </p:txBody>
      </p:sp>
    </p:spTree>
    <p:extLst>
      <p:ext uri="{BB962C8B-B14F-4D97-AF65-F5344CB8AC3E}">
        <p14:creationId xmlns:p14="http://schemas.microsoft.com/office/powerpoint/2010/main" val="3952409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0AAF27-9823-AB4D-779C-D2C0CE4057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842D4C-00B4-CC33-87C2-BEF784234E56}"/>
              </a:ext>
            </a:extLst>
          </p:cNvPr>
          <p:cNvSpPr>
            <a:spLocks noGrp="1"/>
          </p:cNvSpPr>
          <p:nvPr>
            <p:ph type="title"/>
          </p:nvPr>
        </p:nvSpPr>
        <p:spPr>
          <a:xfrm>
            <a:off x="820811" y="876037"/>
            <a:ext cx="4876653" cy="2339910"/>
          </a:xfrm>
        </p:spPr>
        <p:txBody>
          <a:bodyPr/>
          <a:lstStyle/>
          <a:p>
            <a:r>
              <a:rPr lang="en-GB" b="1" dirty="0"/>
              <a:t>The right family</a:t>
            </a:r>
          </a:p>
        </p:txBody>
      </p:sp>
      <p:sp>
        <p:nvSpPr>
          <p:cNvPr id="3" name="Content Placeholder 2">
            <a:extLst>
              <a:ext uri="{FF2B5EF4-FFF2-40B4-BE49-F238E27FC236}">
                <a16:creationId xmlns:a16="http://schemas.microsoft.com/office/drawing/2014/main" id="{175664B5-BEA9-43A9-FE72-2DC2AB8C2706}"/>
              </a:ext>
            </a:extLst>
          </p:cNvPr>
          <p:cNvSpPr>
            <a:spLocks noGrp="1"/>
          </p:cNvSpPr>
          <p:nvPr>
            <p:ph idx="1"/>
          </p:nvPr>
        </p:nvSpPr>
        <p:spPr>
          <a:xfrm>
            <a:off x="820811" y="2684477"/>
            <a:ext cx="4246692" cy="3439486"/>
          </a:xfrm>
        </p:spPr>
        <p:txBody>
          <a:bodyPr>
            <a:normAutofit/>
          </a:bodyPr>
          <a:lstStyle/>
          <a:p>
            <a:pPr marL="0" indent="0">
              <a:buNone/>
            </a:pPr>
            <a:r>
              <a:rPr lang="en-GB" sz="1800" dirty="0"/>
              <a:t>Your Mummy wanted to adopt a child, to love and look after. </a:t>
            </a:r>
          </a:p>
          <a:p>
            <a:pPr marL="0" indent="0">
              <a:buNone/>
            </a:pPr>
            <a:r>
              <a:rPr lang="en-GB" sz="1800" dirty="0"/>
              <a:t>The social worker asked your Mummy lots of questions. She decided that your Mummy would be the right family for you.</a:t>
            </a:r>
          </a:p>
          <a:p>
            <a:pPr marL="0" indent="0">
              <a:buNone/>
            </a:pPr>
            <a:r>
              <a:rPr lang="en-GB" sz="1800" dirty="0"/>
              <a:t>The judge agreed that you and your Mummy should be a family together. </a:t>
            </a:r>
          </a:p>
          <a:p>
            <a:pPr marL="0" indent="0">
              <a:buNone/>
            </a:pPr>
            <a:r>
              <a:rPr lang="en-GB" sz="1800" dirty="0"/>
              <a:t>You first met your Mummy when you were X years old. You spent a few weeks getting to know each other, then you moved to live with her. Your Mummy was very excited to be your family!</a:t>
            </a:r>
            <a:endParaRPr lang="en-GB" sz="3200" dirty="0"/>
          </a:p>
        </p:txBody>
      </p:sp>
      <p:pic>
        <p:nvPicPr>
          <p:cNvPr id="10" name="Picture 9">
            <a:extLst>
              <a:ext uri="{FF2B5EF4-FFF2-40B4-BE49-F238E27FC236}">
                <a16:creationId xmlns:a16="http://schemas.microsoft.com/office/drawing/2014/main" id="{93445C29-BA85-902F-7631-84AF7E87E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973" y="2854312"/>
            <a:ext cx="2487168" cy="3099816"/>
          </a:xfrm>
          <a:prstGeom prst="rect">
            <a:avLst/>
          </a:prstGeom>
        </p:spPr>
      </p:pic>
    </p:spTree>
    <p:extLst>
      <p:ext uri="{BB962C8B-B14F-4D97-AF65-F5344CB8AC3E}">
        <p14:creationId xmlns:p14="http://schemas.microsoft.com/office/powerpoint/2010/main" val="154256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6F71F-9E01-6717-D73B-CA80C00A83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EE06A0-D475-DA1D-F536-C66773338B1C}"/>
              </a:ext>
            </a:extLst>
          </p:cNvPr>
          <p:cNvSpPr>
            <a:spLocks noGrp="1"/>
          </p:cNvSpPr>
          <p:nvPr>
            <p:ph type="title"/>
          </p:nvPr>
        </p:nvSpPr>
        <p:spPr>
          <a:xfrm>
            <a:off x="0" y="589128"/>
            <a:ext cx="9906000" cy="802161"/>
          </a:xfrm>
        </p:spPr>
        <p:txBody>
          <a:bodyPr/>
          <a:lstStyle/>
          <a:p>
            <a:pPr algn="ctr"/>
            <a:r>
              <a:rPr lang="en-GB" b="1" dirty="0"/>
              <a:t>&lt;Biological sibling’s name&gt;</a:t>
            </a:r>
          </a:p>
        </p:txBody>
      </p:sp>
      <p:sp>
        <p:nvSpPr>
          <p:cNvPr id="3" name="Content Placeholder 2">
            <a:extLst>
              <a:ext uri="{FF2B5EF4-FFF2-40B4-BE49-F238E27FC236}">
                <a16:creationId xmlns:a16="http://schemas.microsoft.com/office/drawing/2014/main" id="{FD951C1F-A573-9415-26F3-7F77590619F3}"/>
              </a:ext>
            </a:extLst>
          </p:cNvPr>
          <p:cNvSpPr>
            <a:spLocks noGrp="1"/>
          </p:cNvSpPr>
          <p:nvPr>
            <p:ph idx="1"/>
          </p:nvPr>
        </p:nvSpPr>
        <p:spPr>
          <a:xfrm>
            <a:off x="592333" y="1954634"/>
            <a:ext cx="5498074" cy="4314237"/>
          </a:xfrm>
        </p:spPr>
        <p:txBody>
          <a:bodyPr>
            <a:normAutofit fontScale="85000" lnSpcReduction="20000"/>
          </a:bodyPr>
          <a:lstStyle/>
          <a:p>
            <a:pPr marL="0" indent="0">
              <a:buNone/>
            </a:pPr>
            <a:r>
              <a:rPr lang="en-GB" sz="1500" i="1" dirty="0"/>
              <a:t>Share a bit about any biological siblings who have also been removed (delete whole slide if N/A). Some example wording for various scenarios:</a:t>
            </a:r>
          </a:p>
          <a:p>
            <a:pPr marL="0" indent="0">
              <a:buNone/>
            </a:pPr>
            <a:r>
              <a:rPr lang="en-GB" sz="1800" dirty="0"/>
              <a:t>Before you were born, BIRTHMOTHER and BIRTHFATHER had another child, called NAME. NAME is X years older than you. He lives with his grandparents and likes to play computer games. </a:t>
            </a:r>
          </a:p>
          <a:p>
            <a:pPr marL="0" indent="0">
              <a:buNone/>
            </a:pPr>
            <a:endParaRPr lang="en-GB" sz="1800" dirty="0"/>
          </a:p>
          <a:p>
            <a:pPr marL="0" indent="0">
              <a:buNone/>
            </a:pPr>
            <a:r>
              <a:rPr lang="en-GB" sz="1800" dirty="0"/>
              <a:t>X years after you were adopted, SIBLINGNAME grew in BIRTHMOTHER’s tummy. It was also not safe for SIBLINGNAME to stay living with BIRTHMOTHER, so she was adopted too and has a different family / lives with a foster family. </a:t>
            </a:r>
          </a:p>
          <a:p>
            <a:pPr marL="0" indent="0">
              <a:buNone/>
            </a:pPr>
            <a:endParaRPr lang="en-GB" sz="1800" dirty="0"/>
          </a:p>
          <a:p>
            <a:pPr marL="0" indent="0">
              <a:buNone/>
            </a:pPr>
            <a:r>
              <a:rPr lang="en-GB" sz="1800" dirty="0"/>
              <a:t>X years after you were adopted, BIRTHMOTHER had another child, called NAME. Some things have changed now, and BIRTHMOTHER has learned how to look after NAME properly. She has friends who will help her now, so the social worker and judge have decided that it is safe for NAME to stay in BIRTHMOTHER’s family. </a:t>
            </a:r>
          </a:p>
          <a:p>
            <a:pPr marL="0" indent="0">
              <a:buNone/>
            </a:pPr>
            <a:endParaRPr lang="en-GB" sz="1800" dirty="0"/>
          </a:p>
          <a:p>
            <a:pPr marL="0" indent="0">
              <a:buNone/>
            </a:pPr>
            <a:r>
              <a:rPr lang="en-GB" sz="1800" dirty="0"/>
              <a:t>Name is your </a:t>
            </a:r>
            <a:r>
              <a:rPr lang="en-GB" sz="1800" i="1" dirty="0"/>
              <a:t>biological sibling </a:t>
            </a:r>
            <a:r>
              <a:rPr lang="en-GB" sz="1800" dirty="0"/>
              <a:t>– that means you would have been in the same family if it had been safe for you both to stay with your birth parents. </a:t>
            </a:r>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p:txBody>
      </p:sp>
      <p:sp>
        <p:nvSpPr>
          <p:cNvPr id="4" name="Rectangle: Beveled 3">
            <a:extLst>
              <a:ext uri="{FF2B5EF4-FFF2-40B4-BE49-F238E27FC236}">
                <a16:creationId xmlns:a16="http://schemas.microsoft.com/office/drawing/2014/main" id="{6EB659AF-ED70-1CC9-BAD5-EF1A5B6BC9E3}"/>
              </a:ext>
            </a:extLst>
          </p:cNvPr>
          <p:cNvSpPr/>
          <p:nvPr/>
        </p:nvSpPr>
        <p:spPr>
          <a:xfrm>
            <a:off x="6325300" y="2210499"/>
            <a:ext cx="2921256" cy="3869797"/>
          </a:xfrm>
          <a:prstGeom prst="bevel">
            <a:avLst/>
          </a:prstGeom>
          <a:solidFill>
            <a:srgbClr val="4D16B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3026EDC-0DDB-AF4D-AF9C-650BCC27DCB5}"/>
              </a:ext>
            </a:extLst>
          </p:cNvPr>
          <p:cNvSpPr txBox="1"/>
          <p:nvPr/>
        </p:nvSpPr>
        <p:spPr>
          <a:xfrm>
            <a:off x="6740554" y="2732080"/>
            <a:ext cx="2105637" cy="2862322"/>
          </a:xfrm>
          <a:prstGeom prst="rect">
            <a:avLst/>
          </a:prstGeom>
          <a:noFill/>
        </p:spPr>
        <p:txBody>
          <a:bodyPr wrap="square" rtlCol="0">
            <a:spAutoFit/>
          </a:bodyPr>
          <a:lstStyle/>
          <a:p>
            <a:r>
              <a:rPr lang="en-GB" dirty="0">
                <a:solidFill>
                  <a:schemeClr val="bg1"/>
                </a:solidFill>
              </a:rPr>
              <a:t>Insert photo of birth sibling(s).</a:t>
            </a:r>
          </a:p>
          <a:p>
            <a:endParaRPr lang="en-GB" dirty="0">
              <a:solidFill>
                <a:schemeClr val="bg1"/>
              </a:solidFill>
            </a:endParaRPr>
          </a:p>
          <a:p>
            <a:r>
              <a:rPr lang="en-GB" dirty="0">
                <a:solidFill>
                  <a:schemeClr val="bg1"/>
                </a:solidFill>
              </a:rPr>
              <a:t>If there are lots of siblings, it may be appropriate to copy this page and give each sibling or sibling group their own page.</a:t>
            </a:r>
          </a:p>
        </p:txBody>
      </p:sp>
      <p:pic>
        <p:nvPicPr>
          <p:cNvPr id="9" name="Picture 8">
            <a:extLst>
              <a:ext uri="{FF2B5EF4-FFF2-40B4-BE49-F238E27FC236}">
                <a16:creationId xmlns:a16="http://schemas.microsoft.com/office/drawing/2014/main" id="{7FBE2009-5C80-57E7-4103-1095410872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8672" y="-101020"/>
            <a:ext cx="1911100" cy="2362205"/>
          </a:xfrm>
          <a:prstGeom prst="rect">
            <a:avLst/>
          </a:prstGeom>
        </p:spPr>
      </p:pic>
    </p:spTree>
    <p:extLst>
      <p:ext uri="{BB962C8B-B14F-4D97-AF65-F5344CB8AC3E}">
        <p14:creationId xmlns:p14="http://schemas.microsoft.com/office/powerpoint/2010/main" val="20336304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84326-80F0-C724-FC0C-64028B322A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4E15A9-2CCB-9B12-9684-BB8D54856178}"/>
              </a:ext>
            </a:extLst>
          </p:cNvPr>
          <p:cNvSpPr>
            <a:spLocks noGrp="1"/>
          </p:cNvSpPr>
          <p:nvPr>
            <p:ph type="title"/>
          </p:nvPr>
        </p:nvSpPr>
        <p:spPr>
          <a:xfrm>
            <a:off x="592333" y="1087402"/>
            <a:ext cx="7596324" cy="802161"/>
          </a:xfrm>
        </p:spPr>
        <p:txBody>
          <a:bodyPr/>
          <a:lstStyle/>
          <a:p>
            <a:r>
              <a:rPr lang="en-GB" b="1" dirty="0"/>
              <a:t>Keeping in touch</a:t>
            </a:r>
          </a:p>
        </p:txBody>
      </p:sp>
      <p:sp>
        <p:nvSpPr>
          <p:cNvPr id="3" name="Content Placeholder 2">
            <a:extLst>
              <a:ext uri="{FF2B5EF4-FFF2-40B4-BE49-F238E27FC236}">
                <a16:creationId xmlns:a16="http://schemas.microsoft.com/office/drawing/2014/main" id="{1349FB82-EE8B-60DF-E215-F6C0425D9E31}"/>
              </a:ext>
            </a:extLst>
          </p:cNvPr>
          <p:cNvSpPr>
            <a:spLocks noGrp="1"/>
          </p:cNvSpPr>
          <p:nvPr>
            <p:ph idx="1"/>
          </p:nvPr>
        </p:nvSpPr>
        <p:spPr>
          <a:xfrm>
            <a:off x="592333" y="2197916"/>
            <a:ext cx="5276205" cy="4070956"/>
          </a:xfrm>
        </p:spPr>
        <p:txBody>
          <a:bodyPr>
            <a:normAutofit/>
          </a:bodyPr>
          <a:lstStyle/>
          <a:p>
            <a:pPr marL="0" indent="0">
              <a:buNone/>
            </a:pPr>
            <a:r>
              <a:rPr lang="en-GB" sz="1800" dirty="0"/>
              <a:t>Your parents write letters sometimes to BIRTHPARENT and BIRTHPARENT, so that they know that you are safe, healthy, and happy. </a:t>
            </a:r>
          </a:p>
          <a:p>
            <a:pPr marL="0" indent="0">
              <a:buNone/>
            </a:pPr>
            <a:r>
              <a:rPr lang="en-GB" sz="1800" dirty="0"/>
              <a:t>If you like, you can make/choose some drawings or paintings to send to NAME and NAME with the letters next time, so they can see what you can do now.  </a:t>
            </a:r>
          </a:p>
          <a:p>
            <a:pPr marL="0" indent="0">
              <a:buNone/>
            </a:pPr>
            <a:r>
              <a:rPr lang="en-GB" sz="1800" dirty="0"/>
              <a:t>If you ever have any questions about NAME or NAME, you can always talk to Mummy or Mama. </a:t>
            </a:r>
          </a:p>
          <a:p>
            <a:pPr marL="0" indent="0">
              <a:buNone/>
            </a:pPr>
            <a:endParaRPr lang="en-GB" sz="1800" dirty="0"/>
          </a:p>
          <a:p>
            <a:pPr marL="0" indent="0">
              <a:buNone/>
            </a:pPr>
            <a:endParaRPr lang="en-GB" sz="1800" dirty="0"/>
          </a:p>
          <a:p>
            <a:pPr marL="0" indent="0">
              <a:buNone/>
            </a:pPr>
            <a:endParaRPr lang="en-GB" sz="1800" dirty="0"/>
          </a:p>
        </p:txBody>
      </p:sp>
      <p:pic>
        <p:nvPicPr>
          <p:cNvPr id="7" name="Picture 6">
            <a:extLst>
              <a:ext uri="{FF2B5EF4-FFF2-40B4-BE49-F238E27FC236}">
                <a16:creationId xmlns:a16="http://schemas.microsoft.com/office/drawing/2014/main" id="{787F0491-CA23-AF5B-AEA6-576C81C50E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0495" y="3711857"/>
            <a:ext cx="5175953" cy="2865368"/>
          </a:xfrm>
          <a:prstGeom prst="rect">
            <a:avLst/>
          </a:prstGeom>
        </p:spPr>
      </p:pic>
    </p:spTree>
    <p:extLst>
      <p:ext uri="{BB962C8B-B14F-4D97-AF65-F5344CB8AC3E}">
        <p14:creationId xmlns:p14="http://schemas.microsoft.com/office/powerpoint/2010/main" val="2971056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DB29D-E2DB-35BE-3255-BA56A83597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502211-94E4-6C56-C5C2-CFE29F465E45}"/>
              </a:ext>
            </a:extLst>
          </p:cNvPr>
          <p:cNvSpPr>
            <a:spLocks noGrp="1"/>
          </p:cNvSpPr>
          <p:nvPr>
            <p:ph type="title"/>
          </p:nvPr>
        </p:nvSpPr>
        <p:spPr>
          <a:xfrm>
            <a:off x="592333" y="1087402"/>
            <a:ext cx="7596324" cy="802161"/>
          </a:xfrm>
        </p:spPr>
        <p:txBody>
          <a:bodyPr/>
          <a:lstStyle/>
          <a:p>
            <a:r>
              <a:rPr lang="en-GB" b="1" dirty="0"/>
              <a:t>Growing up</a:t>
            </a:r>
          </a:p>
        </p:txBody>
      </p:sp>
      <p:sp>
        <p:nvSpPr>
          <p:cNvPr id="6" name="Content Placeholder 2">
            <a:extLst>
              <a:ext uri="{FF2B5EF4-FFF2-40B4-BE49-F238E27FC236}">
                <a16:creationId xmlns:a16="http://schemas.microsoft.com/office/drawing/2014/main" id="{5A784980-4E92-BFCF-AE80-0A0072F836B5}"/>
              </a:ext>
            </a:extLst>
          </p:cNvPr>
          <p:cNvSpPr txBox="1">
            <a:spLocks/>
          </p:cNvSpPr>
          <p:nvPr/>
        </p:nvSpPr>
        <p:spPr>
          <a:xfrm>
            <a:off x="592333" y="3345410"/>
            <a:ext cx="8681453" cy="3094181"/>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500" i="1" dirty="0"/>
              <a:t>Write here about what the child has learned/experienced since moving in, and then talk about the future, mentioning other family members. This is important, to reinforce that they will be in this family for the long term. </a:t>
            </a:r>
            <a:r>
              <a:rPr lang="en-GB" sz="1500" i="1" dirty="0" err="1"/>
              <a:t>E.g</a:t>
            </a:r>
            <a:r>
              <a:rPr lang="en-GB" sz="1500" i="1" dirty="0"/>
              <a:t>:</a:t>
            </a:r>
          </a:p>
          <a:p>
            <a:pPr marL="0" indent="0">
              <a:buNone/>
            </a:pPr>
            <a:r>
              <a:rPr lang="en-GB" sz="1800" dirty="0"/>
              <a:t>Every day, you grow a bit stronger and you learn new things. You have already learned lots of things since you came to live with Mummy and Daddy! You have learned how to draw, how to read and how to write. </a:t>
            </a:r>
          </a:p>
          <a:p>
            <a:pPr marL="0" indent="0">
              <a:buNone/>
            </a:pPr>
            <a:r>
              <a:rPr lang="en-GB" sz="1800" dirty="0"/>
              <a:t>You have lost a tooth and your hair has grown from your chin down to your shoulders! You are very creative and have brilliant ideas when you’re playing role play games. </a:t>
            </a:r>
          </a:p>
          <a:p>
            <a:pPr marL="0" indent="0">
              <a:buNone/>
            </a:pPr>
            <a:r>
              <a:rPr lang="en-GB" sz="1800" dirty="0"/>
              <a:t>You are growing so fast. It looks like you will be taller than Mummy by the time you’re a grown-up! Your Mummy and Daddy are so proud of you and are looking forward to seeing what amazing things you do in your life, with that clever brain and kind heart. Mummy thinks you might be a scientist, because you ask such clever questions! </a:t>
            </a:r>
          </a:p>
          <a:p>
            <a:pPr marL="0" indent="0">
              <a:buNone/>
            </a:pPr>
            <a:r>
              <a:rPr lang="en-GB" sz="1800" dirty="0"/>
              <a:t>Your parents have lots of fun adventures planned to share with you. Mummy is looking forward to teaching you to drive/cook and Daddy is looking forward to playing computer games with you / taking you fishing etc when you are older. </a:t>
            </a:r>
          </a:p>
        </p:txBody>
      </p:sp>
      <p:sp>
        <p:nvSpPr>
          <p:cNvPr id="7" name="Rectangle: Beveled 6">
            <a:extLst>
              <a:ext uri="{FF2B5EF4-FFF2-40B4-BE49-F238E27FC236}">
                <a16:creationId xmlns:a16="http://schemas.microsoft.com/office/drawing/2014/main" id="{7DC88B0F-DE40-B954-4B50-D6BD15A3EAF7}"/>
              </a:ext>
            </a:extLst>
          </p:cNvPr>
          <p:cNvSpPr/>
          <p:nvPr/>
        </p:nvSpPr>
        <p:spPr>
          <a:xfrm rot="5400000">
            <a:off x="5783021" y="-130438"/>
            <a:ext cx="2661495" cy="4040001"/>
          </a:xfrm>
          <a:prstGeom prst="bevel">
            <a:avLst/>
          </a:prstGeom>
          <a:solidFill>
            <a:srgbClr val="24DDD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TextBox 8">
            <a:extLst>
              <a:ext uri="{FF2B5EF4-FFF2-40B4-BE49-F238E27FC236}">
                <a16:creationId xmlns:a16="http://schemas.microsoft.com/office/drawing/2014/main" id="{927E4850-B8EB-E5FF-B687-3F4E69D7AE7F}"/>
              </a:ext>
            </a:extLst>
          </p:cNvPr>
          <p:cNvSpPr txBox="1"/>
          <p:nvPr/>
        </p:nvSpPr>
        <p:spPr>
          <a:xfrm>
            <a:off x="5465352" y="858510"/>
            <a:ext cx="3376569" cy="2062103"/>
          </a:xfrm>
          <a:prstGeom prst="rect">
            <a:avLst/>
          </a:prstGeom>
          <a:noFill/>
        </p:spPr>
        <p:txBody>
          <a:bodyPr wrap="square" rtlCol="0">
            <a:spAutoFit/>
          </a:bodyPr>
          <a:lstStyle/>
          <a:p>
            <a:r>
              <a:rPr lang="en-GB" sz="1600" dirty="0">
                <a:solidFill>
                  <a:schemeClr val="bg1"/>
                </a:solidFill>
              </a:rPr>
              <a:t>Insert another family photo, or add more slides to share lots of photos of special memories! </a:t>
            </a:r>
          </a:p>
          <a:p>
            <a:r>
              <a:rPr lang="en-GB" sz="1600" dirty="0">
                <a:solidFill>
                  <a:schemeClr val="bg1"/>
                </a:solidFill>
              </a:rPr>
              <a:t>You could also include a photo of the child holding up a small t-shirt from when they moved in, to show how much they’ve grown with their new family already.</a:t>
            </a:r>
          </a:p>
        </p:txBody>
      </p:sp>
      <p:pic>
        <p:nvPicPr>
          <p:cNvPr id="15" name="Picture 14">
            <a:extLst>
              <a:ext uri="{FF2B5EF4-FFF2-40B4-BE49-F238E27FC236}">
                <a16:creationId xmlns:a16="http://schemas.microsoft.com/office/drawing/2014/main" id="{D77D61A3-8DF6-8378-176C-16A89FAA9C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9691" y="1568291"/>
            <a:ext cx="1581915" cy="1652019"/>
          </a:xfrm>
          <a:prstGeom prst="rect">
            <a:avLst/>
          </a:prstGeom>
        </p:spPr>
      </p:pic>
    </p:spTree>
    <p:extLst>
      <p:ext uri="{BB962C8B-B14F-4D97-AF65-F5344CB8AC3E}">
        <p14:creationId xmlns:p14="http://schemas.microsoft.com/office/powerpoint/2010/main" val="420421856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3347</TotalTime>
  <Words>2760</Words>
  <Application>Microsoft Office PowerPoint</Application>
  <PresentationFormat>A4 Paper (210x297 mm)</PresentationFormat>
  <Paragraphs>144</Paragraphs>
  <Slides>18</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Arial Black</vt:lpstr>
      <vt:lpstr>Calibri</vt:lpstr>
      <vt:lpstr>Calibri Light</vt:lpstr>
      <vt:lpstr>Office Theme</vt:lpstr>
      <vt:lpstr>CHILD’S NAME</vt:lpstr>
      <vt:lpstr>Wonderful You</vt:lpstr>
      <vt:lpstr>Your family</vt:lpstr>
      <vt:lpstr>All families are different</vt:lpstr>
      <vt:lpstr>All families are different</vt:lpstr>
      <vt:lpstr>When you were younger</vt:lpstr>
      <vt:lpstr>&lt;Birth mother’s name&gt;</vt:lpstr>
      <vt:lpstr>&lt;Birth father’s name&gt;</vt:lpstr>
      <vt:lpstr>How babies grow</vt:lpstr>
      <vt:lpstr>Children need to be safe</vt:lpstr>
      <vt:lpstr>PowerPoint Presentation</vt:lpstr>
      <vt:lpstr>The Judge’s Decision</vt:lpstr>
      <vt:lpstr>Your foster family</vt:lpstr>
      <vt:lpstr>Your foster siblings</vt:lpstr>
      <vt:lpstr>The right family</vt:lpstr>
      <vt:lpstr>&lt;Biological sibling’s name&gt;</vt:lpstr>
      <vt:lpstr>Keeping in touch</vt:lpstr>
      <vt:lpstr>Growing 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Talking to children  about foster care, kinship care and adoption</dc:title>
  <dc:creator>Holly Marlow</dc:creator>
  <cp:lastModifiedBy>Holly Marlow</cp:lastModifiedBy>
  <cp:revision>82</cp:revision>
  <dcterms:created xsi:type="dcterms:W3CDTF">2023-03-09T18:28:48Z</dcterms:created>
  <dcterms:modified xsi:type="dcterms:W3CDTF">2026-10-12T13:46:22Z</dcterms:modified>
</cp:coreProperties>
</file>