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handoutMasterIdLst>
    <p:handoutMasterId r:id="rId18"/>
  </p:handoutMasterIdLst>
  <p:sldIdLst>
    <p:sldId id="280" r:id="rId2"/>
    <p:sldId id="287" r:id="rId3"/>
    <p:sldId id="288" r:id="rId4"/>
    <p:sldId id="270" r:id="rId5"/>
    <p:sldId id="257" r:id="rId6"/>
    <p:sldId id="289" r:id="rId7"/>
    <p:sldId id="290" r:id="rId8"/>
    <p:sldId id="291" r:id="rId9"/>
    <p:sldId id="269" r:id="rId10"/>
    <p:sldId id="292" r:id="rId11"/>
    <p:sldId id="295" r:id="rId12"/>
    <p:sldId id="293" r:id="rId13"/>
    <p:sldId id="271" r:id="rId14"/>
    <p:sldId id="297" r:id="rId15"/>
    <p:sldId id="296" r:id="rId1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DDD8"/>
    <a:srgbClr val="4D16B4"/>
    <a:srgbClr val="EC8F28"/>
    <a:srgbClr val="F2B56F"/>
    <a:srgbClr val="E08520"/>
    <a:srgbClr val="F8F8F8"/>
    <a:srgbClr val="8B97FD"/>
    <a:srgbClr val="BAC0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27" autoAdjust="0"/>
    <p:restoredTop sz="92063" autoAdjust="0"/>
  </p:normalViewPr>
  <p:slideViewPr>
    <p:cSldViewPr snapToGrid="0">
      <p:cViewPr varScale="1">
        <p:scale>
          <a:sx n="108" d="100"/>
          <a:sy n="108" d="100"/>
        </p:scale>
        <p:origin x="180"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5" d="100"/>
          <a:sy n="125" d="100"/>
        </p:scale>
        <p:origin x="492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9E1B92-21FA-1FC1-15A7-8FCDC93463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16A0714-D3C0-6566-8906-0DB98CB6E8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A43145-8963-413D-AD46-1CCB69CDFAE7}" type="datetimeFigureOut">
              <a:rPr lang="en-GB" smtClean="0"/>
              <a:t>20/05/2025</a:t>
            </a:fld>
            <a:endParaRPr lang="en-GB"/>
          </a:p>
        </p:txBody>
      </p:sp>
      <p:sp>
        <p:nvSpPr>
          <p:cNvPr id="4" name="Footer Placeholder 3">
            <a:extLst>
              <a:ext uri="{FF2B5EF4-FFF2-40B4-BE49-F238E27FC236}">
                <a16:creationId xmlns:a16="http://schemas.microsoft.com/office/drawing/2014/main" id="{A1D12CB1-3B4F-91D0-849E-631886655E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A97E227-A08C-2D51-34DE-E5FCE741C7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F55EE9-A784-4B6A-AD78-3DECA71AACA2}" type="slidenum">
              <a:rPr lang="en-GB" smtClean="0"/>
              <a:t>‹#›</a:t>
            </a:fld>
            <a:endParaRPr lang="en-GB"/>
          </a:p>
        </p:txBody>
      </p:sp>
    </p:spTree>
    <p:extLst>
      <p:ext uri="{BB962C8B-B14F-4D97-AF65-F5344CB8AC3E}">
        <p14:creationId xmlns:p14="http://schemas.microsoft.com/office/powerpoint/2010/main" val="249931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EE396-B2D6-459A-BD62-1B36FC8CE6BA}" type="datetimeFigureOut">
              <a:rPr lang="en-GB" smtClean="0"/>
              <a:t>20/05/2025</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E1695-3802-4C24-B8BB-87AC35F6BA28}" type="slidenum">
              <a:rPr lang="en-GB" smtClean="0"/>
              <a:t>‹#›</a:t>
            </a:fld>
            <a:endParaRPr lang="en-GB"/>
          </a:p>
        </p:txBody>
      </p:sp>
    </p:spTree>
    <p:extLst>
      <p:ext uri="{BB962C8B-B14F-4D97-AF65-F5344CB8AC3E}">
        <p14:creationId xmlns:p14="http://schemas.microsoft.com/office/powerpoint/2010/main" val="236085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7FE1695-3802-4C24-B8BB-87AC35F6BA28}" type="slidenum">
              <a:rPr lang="en-GB" smtClean="0"/>
              <a:t>1</a:t>
            </a:fld>
            <a:endParaRPr lang="en-GB"/>
          </a:p>
        </p:txBody>
      </p:sp>
    </p:spTree>
    <p:extLst>
      <p:ext uri="{BB962C8B-B14F-4D97-AF65-F5344CB8AC3E}">
        <p14:creationId xmlns:p14="http://schemas.microsoft.com/office/powerpoint/2010/main" val="292349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28BFA-8FF2-7B63-341F-10A841529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308B1-6D64-E169-A2AD-02FBED9268B9}"/>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87E37163-1CD0-D322-4181-023390950B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913E8DE-3F45-0C57-E0E9-57E956E5A2BC}"/>
              </a:ext>
            </a:extLst>
          </p:cNvPr>
          <p:cNvSpPr>
            <a:spLocks noGrp="1"/>
          </p:cNvSpPr>
          <p:nvPr>
            <p:ph type="sldNum" sz="quarter" idx="5"/>
          </p:nvPr>
        </p:nvSpPr>
        <p:spPr/>
        <p:txBody>
          <a:bodyPr/>
          <a:lstStyle/>
          <a:p>
            <a:fld id="{97FE1695-3802-4C24-B8BB-87AC35F6BA28}" type="slidenum">
              <a:rPr lang="en-GB" smtClean="0"/>
              <a:t>12</a:t>
            </a:fld>
            <a:endParaRPr lang="en-GB"/>
          </a:p>
        </p:txBody>
      </p:sp>
    </p:spTree>
    <p:extLst>
      <p:ext uri="{BB962C8B-B14F-4D97-AF65-F5344CB8AC3E}">
        <p14:creationId xmlns:p14="http://schemas.microsoft.com/office/powerpoint/2010/main" val="344447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97FE1695-3802-4C24-B8BB-87AC35F6BA28}" type="slidenum">
              <a:rPr lang="en-GB" smtClean="0"/>
              <a:t>13</a:t>
            </a:fld>
            <a:endParaRPr lang="en-GB"/>
          </a:p>
        </p:txBody>
      </p:sp>
    </p:spTree>
    <p:extLst>
      <p:ext uri="{BB962C8B-B14F-4D97-AF65-F5344CB8AC3E}">
        <p14:creationId xmlns:p14="http://schemas.microsoft.com/office/powerpoint/2010/main" val="2777678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02F6E-2DF6-2C10-4445-3DA281BDC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5D812-820B-460A-3D58-A7472322FABA}"/>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13E8AB08-B844-5570-0FB5-077786BA7F84}"/>
              </a:ext>
            </a:extLst>
          </p:cNvPr>
          <p:cNvSpPr>
            <a:spLocks noGrp="1"/>
          </p:cNvSpPr>
          <p:nvPr>
            <p:ph type="body" idx="1"/>
          </p:nvPr>
        </p:nvSpPr>
        <p:spPr/>
        <p:txBody>
          <a:bodyPr/>
          <a:lstStyle/>
          <a:p>
            <a:pPr marL="0" indent="0">
              <a:buFontTx/>
              <a:buNone/>
            </a:pPr>
            <a:endParaRPr lang="en-GB" dirty="0"/>
          </a:p>
          <a:p>
            <a:pPr marL="171450" indent="-171450">
              <a:buFontTx/>
              <a:buChar char="-"/>
            </a:pPr>
            <a:endParaRPr lang="en-GB" dirty="0"/>
          </a:p>
          <a:p>
            <a:pPr marL="171450" indent="-171450">
              <a:buFontTx/>
              <a:buChar char="-"/>
            </a:pPr>
            <a:endParaRPr lang="en-GB" dirty="0"/>
          </a:p>
          <a:p>
            <a:pPr marL="171450" indent="-171450">
              <a:buFontTx/>
              <a:buChar char="-"/>
            </a:pPr>
            <a:endParaRPr lang="en-GB" dirty="0"/>
          </a:p>
        </p:txBody>
      </p:sp>
      <p:sp>
        <p:nvSpPr>
          <p:cNvPr id="4" name="Slide Number Placeholder 3">
            <a:extLst>
              <a:ext uri="{FF2B5EF4-FFF2-40B4-BE49-F238E27FC236}">
                <a16:creationId xmlns:a16="http://schemas.microsoft.com/office/drawing/2014/main" id="{C2D0A9EF-6320-8938-6DF8-706222C0D777}"/>
              </a:ext>
            </a:extLst>
          </p:cNvPr>
          <p:cNvSpPr>
            <a:spLocks noGrp="1"/>
          </p:cNvSpPr>
          <p:nvPr>
            <p:ph type="sldNum" sz="quarter" idx="5"/>
          </p:nvPr>
        </p:nvSpPr>
        <p:spPr/>
        <p:txBody>
          <a:bodyPr/>
          <a:lstStyle/>
          <a:p>
            <a:fld id="{97FE1695-3802-4C24-B8BB-87AC35F6BA28}" type="slidenum">
              <a:rPr lang="en-GB" smtClean="0"/>
              <a:t>14</a:t>
            </a:fld>
            <a:endParaRPr lang="en-GB"/>
          </a:p>
        </p:txBody>
      </p:sp>
    </p:spTree>
    <p:extLst>
      <p:ext uri="{BB962C8B-B14F-4D97-AF65-F5344CB8AC3E}">
        <p14:creationId xmlns:p14="http://schemas.microsoft.com/office/powerpoint/2010/main" val="192288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5079-51CD-EEF2-CFDA-4E14A7722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5AD06-D838-478D-51A7-6344CA78E519}"/>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2AB1F1B7-0EA2-4A4F-C659-6A3B61C40C5D}"/>
              </a:ext>
            </a:extLst>
          </p:cNvPr>
          <p:cNvSpPr>
            <a:spLocks noGrp="1"/>
          </p:cNvSpPr>
          <p:nvPr>
            <p:ph type="body" idx="1"/>
          </p:nvPr>
        </p:nvSpPr>
        <p:spPr/>
        <p:txBody>
          <a:bodyPr/>
          <a:lstStyle/>
          <a:p>
            <a:pPr marL="0" indent="0">
              <a:buFontTx/>
              <a:buNone/>
            </a:pPr>
            <a:r>
              <a:rPr lang="en-GB" dirty="0"/>
              <a:t>When reading this page together, you can end by asking the child what they are looking forward to in their future. Talk about places they would like to visit, things they would like to try, etc. Keep inserting the family into the conversations about their future, e.g. if a child says they’d like to try rock climbing one day, you can reply “oh, I bet Mummy would love to try that with you!”</a:t>
            </a:r>
          </a:p>
        </p:txBody>
      </p:sp>
      <p:sp>
        <p:nvSpPr>
          <p:cNvPr id="4" name="Slide Number Placeholder 3">
            <a:extLst>
              <a:ext uri="{FF2B5EF4-FFF2-40B4-BE49-F238E27FC236}">
                <a16:creationId xmlns:a16="http://schemas.microsoft.com/office/drawing/2014/main" id="{F5A006CA-24A9-D4EF-3B56-5CE86137F60A}"/>
              </a:ext>
            </a:extLst>
          </p:cNvPr>
          <p:cNvSpPr>
            <a:spLocks noGrp="1"/>
          </p:cNvSpPr>
          <p:nvPr>
            <p:ph type="sldNum" sz="quarter" idx="5"/>
          </p:nvPr>
        </p:nvSpPr>
        <p:spPr/>
        <p:txBody>
          <a:bodyPr/>
          <a:lstStyle/>
          <a:p>
            <a:fld id="{97FE1695-3802-4C24-B8BB-87AC35F6BA28}" type="slidenum">
              <a:rPr lang="en-GB" smtClean="0"/>
              <a:t>15</a:t>
            </a:fld>
            <a:endParaRPr lang="en-GB"/>
          </a:p>
        </p:txBody>
      </p:sp>
    </p:spTree>
    <p:extLst>
      <p:ext uri="{BB962C8B-B14F-4D97-AF65-F5344CB8AC3E}">
        <p14:creationId xmlns:p14="http://schemas.microsoft.com/office/powerpoint/2010/main" val="42687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B90C9-31D0-F68E-4FB0-EC3B37F03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C8377-13F4-C00B-8E0E-DE8B192AE9D6}"/>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944DC77B-9D39-32EF-F573-A8604E0E7B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06B92225-E2C5-FCD3-0C2D-25E0AAEC3CE2}"/>
              </a:ext>
            </a:extLst>
          </p:cNvPr>
          <p:cNvSpPr>
            <a:spLocks noGrp="1"/>
          </p:cNvSpPr>
          <p:nvPr>
            <p:ph type="sldNum" sz="quarter" idx="5"/>
          </p:nvPr>
        </p:nvSpPr>
        <p:spPr/>
        <p:txBody>
          <a:bodyPr/>
          <a:lstStyle/>
          <a:p>
            <a:fld id="{97FE1695-3802-4C24-B8BB-87AC35F6BA28}" type="slidenum">
              <a:rPr lang="en-GB" smtClean="0"/>
              <a:t>2</a:t>
            </a:fld>
            <a:endParaRPr lang="en-GB"/>
          </a:p>
        </p:txBody>
      </p:sp>
    </p:spTree>
    <p:extLst>
      <p:ext uri="{BB962C8B-B14F-4D97-AF65-F5344CB8AC3E}">
        <p14:creationId xmlns:p14="http://schemas.microsoft.com/office/powerpoint/2010/main" val="163785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Amend as appropriate for your family and the child’s understanding. </a:t>
            </a:r>
          </a:p>
          <a:p>
            <a:r>
              <a:rPr lang="en-GB" dirty="0"/>
              <a:t>If you are a parent writing this and you are divorced/separated and your child spends time with both of you in different homes, you can add that in some families, the children stay with one parent for most of the time, and stay with the other parent at weekends, etc, to normalise your own situation. </a:t>
            </a:r>
          </a:p>
        </p:txBody>
      </p:sp>
      <p:sp>
        <p:nvSpPr>
          <p:cNvPr id="4" name="Slide Number Placeholder 3"/>
          <p:cNvSpPr>
            <a:spLocks noGrp="1"/>
          </p:cNvSpPr>
          <p:nvPr>
            <p:ph type="sldNum" sz="quarter" idx="5"/>
          </p:nvPr>
        </p:nvSpPr>
        <p:spPr/>
        <p:txBody>
          <a:bodyPr/>
          <a:lstStyle/>
          <a:p>
            <a:fld id="{97FE1695-3802-4C24-B8BB-87AC35F6BA28}" type="slidenum">
              <a:rPr lang="en-GB" smtClean="0"/>
              <a:t>3</a:t>
            </a:fld>
            <a:endParaRPr lang="en-GB"/>
          </a:p>
        </p:txBody>
      </p:sp>
    </p:spTree>
    <p:extLst>
      <p:ext uri="{BB962C8B-B14F-4D97-AF65-F5344CB8AC3E}">
        <p14:creationId xmlns:p14="http://schemas.microsoft.com/office/powerpoint/2010/main" val="344200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Edit/delete/add text as applicable to the child’s family. List all immediate family members in the adoptive family. Pets can be included too! </a:t>
            </a:r>
          </a:p>
        </p:txBody>
      </p:sp>
      <p:sp>
        <p:nvSpPr>
          <p:cNvPr id="4" name="Slide Number Placeholder 3"/>
          <p:cNvSpPr>
            <a:spLocks noGrp="1"/>
          </p:cNvSpPr>
          <p:nvPr>
            <p:ph type="sldNum" sz="quarter" idx="5"/>
          </p:nvPr>
        </p:nvSpPr>
        <p:spPr/>
        <p:txBody>
          <a:bodyPr/>
          <a:lstStyle/>
          <a:p>
            <a:fld id="{97FE1695-3802-4C24-B8BB-87AC35F6BA28}" type="slidenum">
              <a:rPr lang="en-GB" smtClean="0"/>
              <a:t>4</a:t>
            </a:fld>
            <a:endParaRPr lang="en-GB"/>
          </a:p>
        </p:txBody>
      </p:sp>
    </p:spTree>
    <p:extLst>
      <p:ext uri="{BB962C8B-B14F-4D97-AF65-F5344CB8AC3E}">
        <p14:creationId xmlns:p14="http://schemas.microsoft.com/office/powerpoint/2010/main" val="370767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97FE1695-3802-4C24-B8BB-87AC35F6BA28}" type="slidenum">
              <a:rPr lang="en-GB" smtClean="0"/>
              <a:t>5</a:t>
            </a:fld>
            <a:endParaRPr lang="en-GB"/>
          </a:p>
        </p:txBody>
      </p:sp>
    </p:spTree>
    <p:extLst>
      <p:ext uri="{BB962C8B-B14F-4D97-AF65-F5344CB8AC3E}">
        <p14:creationId xmlns:p14="http://schemas.microsoft.com/office/powerpoint/2010/main" val="111145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D3165-4655-6F9E-EA03-3FB99F3A1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3C643-9F63-30DC-4760-E020663350BA}"/>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0D3160CB-02CE-284F-5A1B-A8A33DCE5D2A}"/>
              </a:ext>
            </a:extLst>
          </p:cNvPr>
          <p:cNvSpPr>
            <a:spLocks noGrp="1"/>
          </p:cNvSpPr>
          <p:nvPr>
            <p:ph type="body" idx="1"/>
          </p:nvPr>
        </p:nvSpPr>
        <p:spPr/>
        <p:txBody>
          <a:bodyPr/>
          <a:lstStyle/>
          <a:p>
            <a:pPr marL="0" indent="0">
              <a:lnSpc>
                <a:spcPct val="107000"/>
              </a:lnSpc>
              <a:spcAft>
                <a:spcPts val="800"/>
              </a:spcAft>
              <a:buNone/>
            </a:pPr>
            <a:r>
              <a:rPr lang="en-GB" dirty="0"/>
              <a:t>Alternative wording for older or more scientifically-minded children: </a:t>
            </a:r>
          </a:p>
          <a:p>
            <a:pPr marL="0" indent="0">
              <a:lnSpc>
                <a:spcPct val="107000"/>
              </a:lnSpc>
              <a:spcAft>
                <a:spcPts val="800"/>
              </a:spcAft>
              <a:buNone/>
            </a:pPr>
            <a:endParaRPr lang="en-GB" sz="1200" dirty="0">
              <a:latin typeface="Calibri" panose="020F0502020204030204" pitchFamily="34" charset="0"/>
              <a:cs typeface="Times New Roman" panose="02020603050405020304" pitchFamily="18" charset="0"/>
            </a:endParaRPr>
          </a:p>
          <a:p>
            <a:pPr marL="0" indent="0">
              <a:lnSpc>
                <a:spcPct val="107000"/>
              </a:lnSpc>
              <a:spcAft>
                <a:spcPts val="800"/>
              </a:spcAft>
              <a:buNone/>
            </a:pPr>
            <a:r>
              <a:rPr lang="en-GB" sz="1200" dirty="0">
                <a:latin typeface="Calibri" panose="020F0502020204030204" pitchFamily="34" charset="0"/>
                <a:cs typeface="Times New Roman" panose="02020603050405020304" pitchFamily="18" charset="0"/>
              </a:rPr>
              <a:t>Babies grow inside a woman’s uterus. That’s a funny word for a place under a woman’s stomach where babies can grow. Some people call it a womb. </a:t>
            </a:r>
          </a:p>
          <a:p>
            <a:pPr marL="0" indent="0">
              <a:lnSpc>
                <a:spcPct val="107000"/>
              </a:lnSpc>
              <a:spcAft>
                <a:spcPts val="800"/>
              </a:spcAft>
              <a:buNone/>
            </a:pPr>
            <a:r>
              <a:rPr lang="en-GB" sz="1200" dirty="0">
                <a:latin typeface="Calibri" panose="020F0502020204030204" pitchFamily="34" charset="0"/>
                <a:cs typeface="Times New Roman" panose="02020603050405020304" pitchFamily="18" charset="0"/>
              </a:rPr>
              <a:t>You grew inside NAME’S uterus.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buFontTx/>
              <a:buNone/>
            </a:pPr>
            <a:endParaRPr lang="en-GB" dirty="0"/>
          </a:p>
        </p:txBody>
      </p:sp>
      <p:sp>
        <p:nvSpPr>
          <p:cNvPr id="4" name="Slide Number Placeholder 3">
            <a:extLst>
              <a:ext uri="{FF2B5EF4-FFF2-40B4-BE49-F238E27FC236}">
                <a16:creationId xmlns:a16="http://schemas.microsoft.com/office/drawing/2014/main" id="{3675CC7C-7C61-ABBA-760C-EACB82745D0B}"/>
              </a:ext>
            </a:extLst>
          </p:cNvPr>
          <p:cNvSpPr>
            <a:spLocks noGrp="1"/>
          </p:cNvSpPr>
          <p:nvPr>
            <p:ph type="sldNum" sz="quarter" idx="5"/>
          </p:nvPr>
        </p:nvSpPr>
        <p:spPr/>
        <p:txBody>
          <a:bodyPr/>
          <a:lstStyle/>
          <a:p>
            <a:fld id="{97FE1695-3802-4C24-B8BB-87AC35F6BA28}" type="slidenum">
              <a:rPr lang="en-GB" smtClean="0"/>
              <a:t>6</a:t>
            </a:fld>
            <a:endParaRPr lang="en-GB"/>
          </a:p>
        </p:txBody>
      </p:sp>
    </p:spTree>
    <p:extLst>
      <p:ext uri="{BB962C8B-B14F-4D97-AF65-F5344CB8AC3E}">
        <p14:creationId xmlns:p14="http://schemas.microsoft.com/office/powerpoint/2010/main" val="339290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38232-6174-6097-174F-B9C67F1F5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9A9F7-64E8-5EF1-B469-FEFAC953EFE3}"/>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975BD75E-40E6-3D4C-C8EE-7172E7D15DD3}"/>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3025B95D-B538-6F88-4CCD-C24FD41516DF}"/>
              </a:ext>
            </a:extLst>
          </p:cNvPr>
          <p:cNvSpPr>
            <a:spLocks noGrp="1"/>
          </p:cNvSpPr>
          <p:nvPr>
            <p:ph type="sldNum" sz="quarter" idx="5"/>
          </p:nvPr>
        </p:nvSpPr>
        <p:spPr/>
        <p:txBody>
          <a:bodyPr/>
          <a:lstStyle/>
          <a:p>
            <a:fld id="{97FE1695-3802-4C24-B8BB-87AC35F6BA28}" type="slidenum">
              <a:rPr lang="en-GB" smtClean="0"/>
              <a:t>7</a:t>
            </a:fld>
            <a:endParaRPr lang="en-GB"/>
          </a:p>
        </p:txBody>
      </p:sp>
    </p:spTree>
    <p:extLst>
      <p:ext uri="{BB962C8B-B14F-4D97-AF65-F5344CB8AC3E}">
        <p14:creationId xmlns:p14="http://schemas.microsoft.com/office/powerpoint/2010/main" val="339756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880D8-7F04-40DF-6686-E88160C70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8EB74-3392-F288-413B-DFBCC5C68630}"/>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DF865DBA-0623-4ADB-FD1E-01606B47C3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6F92AB7D-90EC-FF4B-0FAF-A88E1A3E71D0}"/>
              </a:ext>
            </a:extLst>
          </p:cNvPr>
          <p:cNvSpPr>
            <a:spLocks noGrp="1"/>
          </p:cNvSpPr>
          <p:nvPr>
            <p:ph type="sldNum" sz="quarter" idx="5"/>
          </p:nvPr>
        </p:nvSpPr>
        <p:spPr/>
        <p:txBody>
          <a:bodyPr/>
          <a:lstStyle/>
          <a:p>
            <a:fld id="{97FE1695-3802-4C24-B8BB-87AC35F6BA28}" type="slidenum">
              <a:rPr lang="en-GB" smtClean="0"/>
              <a:t>8</a:t>
            </a:fld>
            <a:endParaRPr lang="en-GB"/>
          </a:p>
        </p:txBody>
      </p:sp>
    </p:spTree>
    <p:extLst>
      <p:ext uri="{BB962C8B-B14F-4D97-AF65-F5344CB8AC3E}">
        <p14:creationId xmlns:p14="http://schemas.microsoft.com/office/powerpoint/2010/main" val="1358317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C104F-9160-DFE2-2167-784C68A80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6D657-E3A5-AECF-3660-E1556C0D59FE}"/>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995CDC9B-5A2D-C404-527B-448882CCB685}"/>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1FCC03F0-A02B-02DD-5514-C7FDF5781C9E}"/>
              </a:ext>
            </a:extLst>
          </p:cNvPr>
          <p:cNvSpPr>
            <a:spLocks noGrp="1"/>
          </p:cNvSpPr>
          <p:nvPr>
            <p:ph type="sldNum" sz="quarter" idx="5"/>
          </p:nvPr>
        </p:nvSpPr>
        <p:spPr/>
        <p:txBody>
          <a:bodyPr/>
          <a:lstStyle/>
          <a:p>
            <a:fld id="{97FE1695-3802-4C24-B8BB-87AC35F6BA28}" type="slidenum">
              <a:rPr lang="en-GB" smtClean="0"/>
              <a:t>11</a:t>
            </a:fld>
            <a:endParaRPr lang="en-GB"/>
          </a:p>
        </p:txBody>
      </p:sp>
    </p:spTree>
    <p:extLst>
      <p:ext uri="{BB962C8B-B14F-4D97-AF65-F5344CB8AC3E}">
        <p14:creationId xmlns:p14="http://schemas.microsoft.com/office/powerpoint/2010/main" val="266194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8EC0C1-F631-44D5-B68C-8FB092BA2356}"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75F7C9-DDB1-4BFE-8EC5-72B9959F4FC2}" type="slidenum">
              <a:rPr lang="en-GB" smtClean="0"/>
              <a:t>‹#›</a:t>
            </a:fld>
            <a:endParaRPr lang="en-GB"/>
          </a:p>
        </p:txBody>
      </p:sp>
    </p:spTree>
    <p:extLst>
      <p:ext uri="{BB962C8B-B14F-4D97-AF65-F5344CB8AC3E}">
        <p14:creationId xmlns:p14="http://schemas.microsoft.com/office/powerpoint/2010/main" val="295613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EC0C1-F631-44D5-B68C-8FB092BA2356}"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5F7C9-DDB1-4BFE-8EC5-72B9959F4FC2}" type="slidenum">
              <a:rPr lang="en-GB" smtClean="0"/>
              <a:t>‹#›</a:t>
            </a:fld>
            <a:endParaRPr lang="en-GB"/>
          </a:p>
        </p:txBody>
      </p:sp>
    </p:spTree>
    <p:extLst>
      <p:ext uri="{BB962C8B-B14F-4D97-AF65-F5344CB8AC3E}">
        <p14:creationId xmlns:p14="http://schemas.microsoft.com/office/powerpoint/2010/main" val="363863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EC0C1-F631-44D5-B68C-8FB092BA2356}"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5F7C9-DDB1-4BFE-8EC5-72B9959F4FC2}" type="slidenum">
              <a:rPr lang="en-GB" smtClean="0"/>
              <a:t>‹#›</a:t>
            </a:fld>
            <a:endParaRPr lang="en-GB"/>
          </a:p>
        </p:txBody>
      </p:sp>
    </p:spTree>
    <p:extLst>
      <p:ext uri="{BB962C8B-B14F-4D97-AF65-F5344CB8AC3E}">
        <p14:creationId xmlns:p14="http://schemas.microsoft.com/office/powerpoint/2010/main" val="248591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EC0C1-F631-44D5-B68C-8FB092BA2356}" type="datetimeFigureOut">
              <a:rPr lang="en-GB" smtClean="0"/>
              <a:t>20/05/2025</a:t>
            </a:fld>
            <a:endParaRPr lang="en-GB"/>
          </a:p>
        </p:txBody>
      </p:sp>
      <p:sp>
        <p:nvSpPr>
          <p:cNvPr id="5" name="Footer Placeholder 4"/>
          <p:cNvSpPr>
            <a:spLocks noGrp="1"/>
          </p:cNvSpPr>
          <p:nvPr>
            <p:ph type="ftr" sz="quarter" idx="11"/>
          </p:nvPr>
        </p:nvSpPr>
        <p:spPr/>
        <p:txBody>
          <a:bodyPr/>
          <a:lstStyle>
            <a:lvl1pPr>
              <a:defRPr sz="800"/>
            </a:lvl1pPr>
          </a:lstStyle>
          <a:p>
            <a:endParaRPr lang="en-GB" dirty="0"/>
          </a:p>
        </p:txBody>
      </p:sp>
      <p:sp>
        <p:nvSpPr>
          <p:cNvPr id="6" name="Slide Number Placeholder 5"/>
          <p:cNvSpPr>
            <a:spLocks noGrp="1"/>
          </p:cNvSpPr>
          <p:nvPr>
            <p:ph type="sldNum" sz="quarter" idx="12"/>
          </p:nvPr>
        </p:nvSpPr>
        <p:spPr/>
        <p:txBody>
          <a:bodyPr/>
          <a:lstStyle/>
          <a:p>
            <a:fld id="{4775F7C9-DDB1-4BFE-8EC5-72B9959F4FC2}" type="slidenum">
              <a:rPr lang="en-GB" smtClean="0"/>
              <a:t>‹#›</a:t>
            </a:fld>
            <a:endParaRPr lang="en-GB" dirty="0"/>
          </a:p>
        </p:txBody>
      </p:sp>
    </p:spTree>
    <p:extLst>
      <p:ext uri="{BB962C8B-B14F-4D97-AF65-F5344CB8AC3E}">
        <p14:creationId xmlns:p14="http://schemas.microsoft.com/office/powerpoint/2010/main" val="35914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EC0C1-F631-44D5-B68C-8FB092BA2356}"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5F7C9-DDB1-4BFE-8EC5-72B9959F4FC2}" type="slidenum">
              <a:rPr lang="en-GB" smtClean="0"/>
              <a:t>‹#›</a:t>
            </a:fld>
            <a:endParaRPr lang="en-GB"/>
          </a:p>
        </p:txBody>
      </p:sp>
    </p:spTree>
    <p:extLst>
      <p:ext uri="{BB962C8B-B14F-4D97-AF65-F5344CB8AC3E}">
        <p14:creationId xmlns:p14="http://schemas.microsoft.com/office/powerpoint/2010/main" val="1867186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8EC0C1-F631-44D5-B68C-8FB092BA2356}" type="datetimeFigureOut">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75F7C9-DDB1-4BFE-8EC5-72B9959F4FC2}" type="slidenum">
              <a:rPr lang="en-GB" smtClean="0"/>
              <a:t>‹#›</a:t>
            </a:fld>
            <a:endParaRPr lang="en-GB"/>
          </a:p>
        </p:txBody>
      </p:sp>
    </p:spTree>
    <p:extLst>
      <p:ext uri="{BB962C8B-B14F-4D97-AF65-F5344CB8AC3E}">
        <p14:creationId xmlns:p14="http://schemas.microsoft.com/office/powerpoint/2010/main" val="327398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EC0C1-F631-44D5-B68C-8FB092BA2356}" type="datetimeFigureOut">
              <a:rPr lang="en-GB" smtClean="0"/>
              <a:t>20/05/2025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75F7C9-DDB1-4BFE-8EC5-72B9959F4FC2}" type="slidenum">
              <a:rPr lang="en-GB" smtClean="0"/>
              <a:t>‹#›</a:t>
            </a:fld>
            <a:endParaRPr lang="en-GB"/>
          </a:p>
        </p:txBody>
      </p:sp>
    </p:spTree>
    <p:extLst>
      <p:ext uri="{BB962C8B-B14F-4D97-AF65-F5344CB8AC3E}">
        <p14:creationId xmlns:p14="http://schemas.microsoft.com/office/powerpoint/2010/main" val="392895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8EC0C1-F631-44D5-B68C-8FB092BA2356}" type="datetimeFigureOut">
              <a:rPr lang="en-GB" smtClean="0"/>
              <a:t>20/05/2025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75F7C9-DDB1-4BFE-8EC5-72B9959F4FC2}" type="slidenum">
              <a:rPr lang="en-GB" smtClean="0"/>
              <a:t>‹#›</a:t>
            </a:fld>
            <a:endParaRPr lang="en-GB"/>
          </a:p>
        </p:txBody>
      </p:sp>
    </p:spTree>
    <p:extLst>
      <p:ext uri="{BB962C8B-B14F-4D97-AF65-F5344CB8AC3E}">
        <p14:creationId xmlns:p14="http://schemas.microsoft.com/office/powerpoint/2010/main" val="319218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EC0C1-F631-44D5-B68C-8FB092BA2356}" type="datetimeFigureOut">
              <a:rPr lang="en-GB" smtClean="0"/>
              <a:t>20/05/2025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75F7C9-DDB1-4BFE-8EC5-72B9959F4FC2}" type="slidenum">
              <a:rPr lang="en-GB" smtClean="0"/>
              <a:t>‹#›</a:t>
            </a:fld>
            <a:endParaRPr lang="en-GB"/>
          </a:p>
        </p:txBody>
      </p:sp>
    </p:spTree>
    <p:extLst>
      <p:ext uri="{BB962C8B-B14F-4D97-AF65-F5344CB8AC3E}">
        <p14:creationId xmlns:p14="http://schemas.microsoft.com/office/powerpoint/2010/main" val="381316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8EC0C1-F631-44D5-B68C-8FB092BA2356}" type="datetimeFigureOut">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75F7C9-DDB1-4BFE-8EC5-72B9959F4FC2}" type="slidenum">
              <a:rPr lang="en-GB" smtClean="0"/>
              <a:t>‹#›</a:t>
            </a:fld>
            <a:endParaRPr lang="en-GB"/>
          </a:p>
        </p:txBody>
      </p:sp>
    </p:spTree>
    <p:extLst>
      <p:ext uri="{BB962C8B-B14F-4D97-AF65-F5344CB8AC3E}">
        <p14:creationId xmlns:p14="http://schemas.microsoft.com/office/powerpoint/2010/main" val="220686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8EC0C1-F631-44D5-B68C-8FB092BA2356}" type="datetimeFigureOut">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75F7C9-DDB1-4BFE-8EC5-72B9959F4FC2}" type="slidenum">
              <a:rPr lang="en-GB" smtClean="0"/>
              <a:t>‹#›</a:t>
            </a:fld>
            <a:endParaRPr lang="en-GB"/>
          </a:p>
        </p:txBody>
      </p:sp>
    </p:spTree>
    <p:extLst>
      <p:ext uri="{BB962C8B-B14F-4D97-AF65-F5344CB8AC3E}">
        <p14:creationId xmlns:p14="http://schemas.microsoft.com/office/powerpoint/2010/main" val="201020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5F7C9-DDB1-4BFE-8EC5-72B9959F4FC2}" type="slidenum">
              <a:rPr lang="en-GB" smtClean="0"/>
              <a:t>‹#›</a:t>
            </a:fld>
            <a:endParaRPr lang="en-GB"/>
          </a:p>
        </p:txBody>
      </p:sp>
    </p:spTree>
    <p:extLst>
      <p:ext uri="{BB962C8B-B14F-4D97-AF65-F5344CB8AC3E}">
        <p14:creationId xmlns:p14="http://schemas.microsoft.com/office/powerpoint/2010/main" val="14813933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3DF3-62E8-A0B9-29BF-06D12206517B}"/>
              </a:ext>
            </a:extLst>
          </p:cNvPr>
          <p:cNvSpPr>
            <a:spLocks noGrp="1"/>
          </p:cNvSpPr>
          <p:nvPr>
            <p:ph type="ctrTitle"/>
          </p:nvPr>
        </p:nvSpPr>
        <p:spPr>
          <a:xfrm>
            <a:off x="0" y="1156905"/>
            <a:ext cx="9906000" cy="922170"/>
          </a:xfrm>
        </p:spPr>
        <p:txBody>
          <a:bodyPr>
            <a:normAutofit/>
          </a:bodyPr>
          <a:lstStyle/>
          <a:p>
            <a:pPr algn="ctr"/>
            <a:r>
              <a:rPr lang="en-GB" sz="4388" b="1" dirty="0">
                <a:latin typeface="Arial Black" panose="020B0A04020102020204" pitchFamily="34" charset="0"/>
              </a:rPr>
              <a:t>CHILD’S NAME</a:t>
            </a:r>
          </a:p>
        </p:txBody>
      </p:sp>
      <p:sp>
        <p:nvSpPr>
          <p:cNvPr id="3" name="Subtitle 2">
            <a:extLst>
              <a:ext uri="{FF2B5EF4-FFF2-40B4-BE49-F238E27FC236}">
                <a16:creationId xmlns:a16="http://schemas.microsoft.com/office/drawing/2014/main" id="{0AAABAF6-9465-FC86-1732-04582CB37187}"/>
              </a:ext>
            </a:extLst>
          </p:cNvPr>
          <p:cNvSpPr>
            <a:spLocks noGrp="1"/>
          </p:cNvSpPr>
          <p:nvPr>
            <p:ph type="subTitle" idx="1"/>
          </p:nvPr>
        </p:nvSpPr>
        <p:spPr>
          <a:xfrm>
            <a:off x="0" y="2078407"/>
            <a:ext cx="9906000" cy="550458"/>
          </a:xfrm>
        </p:spPr>
        <p:txBody>
          <a:bodyPr/>
          <a:lstStyle/>
          <a:p>
            <a:pPr algn="ctr"/>
            <a:r>
              <a:rPr lang="en-GB" dirty="0"/>
              <a:t>Your family story</a:t>
            </a:r>
          </a:p>
        </p:txBody>
      </p:sp>
      <p:sp>
        <p:nvSpPr>
          <p:cNvPr id="4" name="Rectangle: Beveled 3">
            <a:extLst>
              <a:ext uri="{FF2B5EF4-FFF2-40B4-BE49-F238E27FC236}">
                <a16:creationId xmlns:a16="http://schemas.microsoft.com/office/drawing/2014/main" id="{E2796760-7355-D3D0-213D-F37BBCD699AE}"/>
              </a:ext>
            </a:extLst>
          </p:cNvPr>
          <p:cNvSpPr/>
          <p:nvPr/>
        </p:nvSpPr>
        <p:spPr>
          <a:xfrm>
            <a:off x="2793000" y="2934883"/>
            <a:ext cx="4320000" cy="2880000"/>
          </a:xfrm>
          <a:prstGeom prst="bevel">
            <a:avLst/>
          </a:prstGeom>
          <a:solidFill>
            <a:srgbClr val="24DDD8"/>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4A3AF92B-F248-385D-B00A-A819D0E6A5CF}"/>
              </a:ext>
            </a:extLst>
          </p:cNvPr>
          <p:cNvSpPr txBox="1"/>
          <p:nvPr/>
        </p:nvSpPr>
        <p:spPr>
          <a:xfrm>
            <a:off x="3674104" y="3635456"/>
            <a:ext cx="2557792" cy="369332"/>
          </a:xfrm>
          <a:prstGeom prst="rect">
            <a:avLst/>
          </a:prstGeom>
          <a:noFill/>
        </p:spPr>
        <p:txBody>
          <a:bodyPr wrap="square" rtlCol="0">
            <a:spAutoFit/>
          </a:bodyPr>
          <a:lstStyle/>
          <a:p>
            <a:r>
              <a:rPr lang="en-GB" dirty="0">
                <a:solidFill>
                  <a:schemeClr val="bg1"/>
                </a:solidFill>
              </a:rPr>
              <a:t>Insert photo of the child</a:t>
            </a:r>
          </a:p>
        </p:txBody>
      </p:sp>
      <p:pic>
        <p:nvPicPr>
          <p:cNvPr id="8" name="Picture 7">
            <a:extLst>
              <a:ext uri="{FF2B5EF4-FFF2-40B4-BE49-F238E27FC236}">
                <a16:creationId xmlns:a16="http://schemas.microsoft.com/office/drawing/2014/main" id="{68B99612-39A4-5FDB-AD61-C3E07321F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9850">
            <a:off x="7394130" y="6136817"/>
            <a:ext cx="847417" cy="755970"/>
          </a:xfrm>
          <a:prstGeom prst="rect">
            <a:avLst/>
          </a:prstGeom>
        </p:spPr>
      </p:pic>
      <p:pic>
        <p:nvPicPr>
          <p:cNvPr id="11" name="Picture 10">
            <a:extLst>
              <a:ext uri="{FF2B5EF4-FFF2-40B4-BE49-F238E27FC236}">
                <a16:creationId xmlns:a16="http://schemas.microsoft.com/office/drawing/2014/main" id="{9065041B-6984-BF8F-4D19-D85234347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042" y="1948378"/>
            <a:ext cx="1021590" cy="818371"/>
          </a:xfrm>
          <a:prstGeom prst="rect">
            <a:avLst/>
          </a:prstGeom>
        </p:spPr>
      </p:pic>
      <p:pic>
        <p:nvPicPr>
          <p:cNvPr id="13" name="Picture 12">
            <a:extLst>
              <a:ext uri="{FF2B5EF4-FFF2-40B4-BE49-F238E27FC236}">
                <a16:creationId xmlns:a16="http://schemas.microsoft.com/office/drawing/2014/main" id="{ADAE148E-FC7B-D28C-60E1-78DB7AF7A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853" y="5302595"/>
            <a:ext cx="1225402" cy="1579001"/>
          </a:xfrm>
          <a:prstGeom prst="rect">
            <a:avLst/>
          </a:prstGeom>
        </p:spPr>
      </p:pic>
      <p:pic>
        <p:nvPicPr>
          <p:cNvPr id="16" name="Picture 15">
            <a:extLst>
              <a:ext uri="{FF2B5EF4-FFF2-40B4-BE49-F238E27FC236}">
                <a16:creationId xmlns:a16="http://schemas.microsoft.com/office/drawing/2014/main" id="{FB26ADC0-80AA-D087-D6F7-482AFC359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1745" y="4451934"/>
            <a:ext cx="1304657" cy="2591025"/>
          </a:xfrm>
          <a:prstGeom prst="rect">
            <a:avLst/>
          </a:prstGeom>
        </p:spPr>
      </p:pic>
    </p:spTree>
    <p:extLst>
      <p:ext uri="{BB962C8B-B14F-4D97-AF65-F5344CB8AC3E}">
        <p14:creationId xmlns:p14="http://schemas.microsoft.com/office/powerpoint/2010/main" val="317124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5BB45-A115-6959-B126-32AAE7033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4AA31-F4FB-A14C-2649-7F93EF3BEBFB}"/>
              </a:ext>
            </a:extLst>
          </p:cNvPr>
          <p:cNvSpPr>
            <a:spLocks noGrp="1"/>
          </p:cNvSpPr>
          <p:nvPr>
            <p:ph type="title"/>
          </p:nvPr>
        </p:nvSpPr>
        <p:spPr>
          <a:xfrm>
            <a:off x="-1" y="519951"/>
            <a:ext cx="9906000" cy="950397"/>
          </a:xfrm>
        </p:spPr>
        <p:txBody>
          <a:bodyPr>
            <a:normAutofit/>
          </a:bodyPr>
          <a:lstStyle/>
          <a:p>
            <a:pPr algn="ctr"/>
            <a:r>
              <a:rPr lang="en-GB" b="1" dirty="0"/>
              <a:t>The Judge’s Decision</a:t>
            </a:r>
          </a:p>
        </p:txBody>
      </p:sp>
      <p:sp>
        <p:nvSpPr>
          <p:cNvPr id="4" name="Content Placeholder 2">
            <a:extLst>
              <a:ext uri="{FF2B5EF4-FFF2-40B4-BE49-F238E27FC236}">
                <a16:creationId xmlns:a16="http://schemas.microsoft.com/office/drawing/2014/main" id="{F2CB4F58-A9FF-C326-611E-838DE77FF2E7}"/>
              </a:ext>
            </a:extLst>
          </p:cNvPr>
          <p:cNvSpPr txBox="1">
            <a:spLocks/>
          </p:cNvSpPr>
          <p:nvPr/>
        </p:nvSpPr>
        <p:spPr>
          <a:xfrm>
            <a:off x="201304" y="4808561"/>
            <a:ext cx="9503390" cy="1743242"/>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Even with help from the social worker, NAME and NAME didn’t look after you properly. </a:t>
            </a:r>
          </a:p>
          <a:p>
            <a:pPr marL="0" indent="0">
              <a:buNone/>
            </a:pPr>
            <a:r>
              <a:rPr lang="en-GB" sz="1800" dirty="0"/>
              <a:t>The social worker spoke to a wise judge, who knows a lot about keeping children safe. The judge listened carefully and thought about what would be best for you. </a:t>
            </a:r>
          </a:p>
          <a:p>
            <a:pPr marL="0" indent="0">
              <a:buNone/>
            </a:pPr>
            <a:r>
              <a:rPr lang="en-GB" sz="1800" dirty="0"/>
              <a:t>The judge decided that you should go to live with a different family, so that you would be safe, and looked after properly. She asked the social worker to find the right family for you. </a:t>
            </a:r>
          </a:p>
        </p:txBody>
      </p:sp>
      <p:pic>
        <p:nvPicPr>
          <p:cNvPr id="6" name="Picture 5">
            <a:extLst>
              <a:ext uri="{FF2B5EF4-FFF2-40B4-BE49-F238E27FC236}">
                <a16:creationId xmlns:a16="http://schemas.microsoft.com/office/drawing/2014/main" id="{38909FF0-7369-003B-C195-31D766ACE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320" y="1635338"/>
            <a:ext cx="1981947" cy="3008233"/>
          </a:xfrm>
          <a:prstGeom prst="rect">
            <a:avLst/>
          </a:prstGeom>
        </p:spPr>
      </p:pic>
      <p:pic>
        <p:nvPicPr>
          <p:cNvPr id="9" name="Picture 8">
            <a:extLst>
              <a:ext uri="{FF2B5EF4-FFF2-40B4-BE49-F238E27FC236}">
                <a16:creationId xmlns:a16="http://schemas.microsoft.com/office/drawing/2014/main" id="{9B9873A6-0D34-5FB7-40C0-DA9968F33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410" y="1882569"/>
            <a:ext cx="1770952" cy="2873989"/>
          </a:xfrm>
          <a:prstGeom prst="rect">
            <a:avLst/>
          </a:prstGeom>
        </p:spPr>
      </p:pic>
    </p:spTree>
    <p:extLst>
      <p:ext uri="{BB962C8B-B14F-4D97-AF65-F5344CB8AC3E}">
        <p14:creationId xmlns:p14="http://schemas.microsoft.com/office/powerpoint/2010/main" val="411517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5094B-AB6D-B214-C731-62DEBB49F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B6B1EC-446D-B3F7-2781-30616E16897F}"/>
              </a:ext>
            </a:extLst>
          </p:cNvPr>
          <p:cNvSpPr>
            <a:spLocks noGrp="1"/>
          </p:cNvSpPr>
          <p:nvPr>
            <p:ph type="title"/>
          </p:nvPr>
        </p:nvSpPr>
        <p:spPr>
          <a:xfrm>
            <a:off x="593678" y="403704"/>
            <a:ext cx="5559030" cy="1741781"/>
          </a:xfrm>
        </p:spPr>
        <p:txBody>
          <a:bodyPr>
            <a:normAutofit/>
          </a:bodyPr>
          <a:lstStyle/>
          <a:p>
            <a:r>
              <a:rPr lang="en-GB" sz="4000" b="1" dirty="0"/>
              <a:t>Your foster family</a:t>
            </a:r>
          </a:p>
        </p:txBody>
      </p:sp>
      <p:sp>
        <p:nvSpPr>
          <p:cNvPr id="3" name="Content Placeholder 2">
            <a:extLst>
              <a:ext uri="{FF2B5EF4-FFF2-40B4-BE49-F238E27FC236}">
                <a16:creationId xmlns:a16="http://schemas.microsoft.com/office/drawing/2014/main" id="{CB1085D4-82AA-080B-197A-A8AEC980BABA}"/>
              </a:ext>
            </a:extLst>
          </p:cNvPr>
          <p:cNvSpPr>
            <a:spLocks noGrp="1"/>
          </p:cNvSpPr>
          <p:nvPr>
            <p:ph idx="1"/>
          </p:nvPr>
        </p:nvSpPr>
        <p:spPr>
          <a:xfrm>
            <a:off x="593678" y="1870744"/>
            <a:ext cx="3697291" cy="4239513"/>
          </a:xfrm>
        </p:spPr>
        <p:txBody>
          <a:bodyPr anchor="t" anchorCtr="0">
            <a:normAutofit/>
          </a:bodyPr>
          <a:lstStyle/>
          <a:p>
            <a:pPr marL="0" indent="0">
              <a:buNone/>
            </a:pPr>
            <a:r>
              <a:rPr lang="en-GB" sz="1800" dirty="0"/>
              <a:t>While the social worker was trying to find the right family for you, you stayed with a foster family. </a:t>
            </a:r>
          </a:p>
          <a:p>
            <a:pPr marL="0" indent="0">
              <a:buNone/>
            </a:pPr>
            <a:r>
              <a:rPr lang="en-GB" sz="1800" dirty="0"/>
              <a:t>Your foster family was NAME and NAME. It was NAME and NAME’s job to look after you and keep you safe. </a:t>
            </a:r>
          </a:p>
          <a:p>
            <a:pPr marL="0" indent="0">
              <a:buNone/>
            </a:pPr>
            <a:r>
              <a:rPr lang="en-GB" sz="1800" dirty="0"/>
              <a:t>They gave you healthy food and played games with you.</a:t>
            </a:r>
          </a:p>
          <a:p>
            <a:pPr marL="0" indent="0">
              <a:buNone/>
            </a:pPr>
            <a:r>
              <a:rPr lang="en-GB" sz="1800" dirty="0"/>
              <a:t>You grew a lot while you lived with NAME and NAME! You learned how to crawl and smile. They took you to play groups and swimming lessons. </a:t>
            </a:r>
          </a:p>
        </p:txBody>
      </p:sp>
      <p:sp>
        <p:nvSpPr>
          <p:cNvPr id="9" name="Rectangle: Beveled 8">
            <a:extLst>
              <a:ext uri="{FF2B5EF4-FFF2-40B4-BE49-F238E27FC236}">
                <a16:creationId xmlns:a16="http://schemas.microsoft.com/office/drawing/2014/main" id="{24ED0EB5-598D-5267-C8CE-E118395B3C98}"/>
              </a:ext>
            </a:extLst>
          </p:cNvPr>
          <p:cNvSpPr/>
          <p:nvPr/>
        </p:nvSpPr>
        <p:spPr>
          <a:xfrm rot="5400000">
            <a:off x="5379936" y="2338354"/>
            <a:ext cx="3288118" cy="4748324"/>
          </a:xfrm>
          <a:prstGeom prst="bevel">
            <a:avLst/>
          </a:prstGeom>
          <a:solidFill>
            <a:srgbClr val="24DD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C33917B-8B4B-6389-9C44-990CB1AB5848}"/>
              </a:ext>
            </a:extLst>
          </p:cNvPr>
          <p:cNvSpPr txBox="1"/>
          <p:nvPr/>
        </p:nvSpPr>
        <p:spPr>
          <a:xfrm>
            <a:off x="5422690" y="4203498"/>
            <a:ext cx="3508743" cy="369332"/>
          </a:xfrm>
          <a:prstGeom prst="rect">
            <a:avLst/>
          </a:prstGeom>
          <a:noFill/>
        </p:spPr>
        <p:txBody>
          <a:bodyPr wrap="square" rtlCol="0">
            <a:spAutoFit/>
          </a:bodyPr>
          <a:lstStyle/>
          <a:p>
            <a:r>
              <a:rPr lang="en-GB" dirty="0">
                <a:solidFill>
                  <a:schemeClr val="bg1"/>
                </a:solidFill>
              </a:rPr>
              <a:t>Insert photo of the foster family</a:t>
            </a:r>
          </a:p>
        </p:txBody>
      </p:sp>
      <p:pic>
        <p:nvPicPr>
          <p:cNvPr id="13" name="Picture 12">
            <a:extLst>
              <a:ext uri="{FF2B5EF4-FFF2-40B4-BE49-F238E27FC236}">
                <a16:creationId xmlns:a16="http://schemas.microsoft.com/office/drawing/2014/main" id="{CD0998B3-C259-39CD-D46D-86AEB1A3B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039" y="403704"/>
            <a:ext cx="1646063" cy="2847079"/>
          </a:xfrm>
          <a:prstGeom prst="rect">
            <a:avLst/>
          </a:prstGeom>
        </p:spPr>
      </p:pic>
      <p:pic>
        <p:nvPicPr>
          <p:cNvPr id="15" name="Picture 14">
            <a:extLst>
              <a:ext uri="{FF2B5EF4-FFF2-40B4-BE49-F238E27FC236}">
                <a16:creationId xmlns:a16="http://schemas.microsoft.com/office/drawing/2014/main" id="{4C217F8D-533B-2AE1-0AC1-49B861AA1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740" y="377492"/>
            <a:ext cx="2987299" cy="3535986"/>
          </a:xfrm>
          <a:prstGeom prst="rect">
            <a:avLst/>
          </a:prstGeom>
        </p:spPr>
      </p:pic>
    </p:spTree>
    <p:extLst>
      <p:ext uri="{BB962C8B-B14F-4D97-AF65-F5344CB8AC3E}">
        <p14:creationId xmlns:p14="http://schemas.microsoft.com/office/powerpoint/2010/main" val="204048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AAF27-9823-AB4D-779C-D2C0CE405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842D4C-00B4-CC33-87C2-BEF784234E56}"/>
              </a:ext>
            </a:extLst>
          </p:cNvPr>
          <p:cNvSpPr>
            <a:spLocks noGrp="1"/>
          </p:cNvSpPr>
          <p:nvPr>
            <p:ph type="title"/>
          </p:nvPr>
        </p:nvSpPr>
        <p:spPr>
          <a:xfrm>
            <a:off x="820811" y="876037"/>
            <a:ext cx="4876653" cy="2339910"/>
          </a:xfrm>
        </p:spPr>
        <p:txBody>
          <a:bodyPr/>
          <a:lstStyle/>
          <a:p>
            <a:r>
              <a:rPr lang="en-GB" b="1" dirty="0"/>
              <a:t>The right family</a:t>
            </a:r>
          </a:p>
        </p:txBody>
      </p:sp>
      <p:sp>
        <p:nvSpPr>
          <p:cNvPr id="3" name="Content Placeholder 2">
            <a:extLst>
              <a:ext uri="{FF2B5EF4-FFF2-40B4-BE49-F238E27FC236}">
                <a16:creationId xmlns:a16="http://schemas.microsoft.com/office/drawing/2014/main" id="{175664B5-BEA9-43A9-FE72-2DC2AB8C2706}"/>
              </a:ext>
            </a:extLst>
          </p:cNvPr>
          <p:cNvSpPr>
            <a:spLocks noGrp="1"/>
          </p:cNvSpPr>
          <p:nvPr>
            <p:ph idx="1"/>
          </p:nvPr>
        </p:nvSpPr>
        <p:spPr>
          <a:xfrm>
            <a:off x="820811" y="2684477"/>
            <a:ext cx="4246692" cy="3439486"/>
          </a:xfrm>
        </p:spPr>
        <p:txBody>
          <a:bodyPr>
            <a:normAutofit/>
          </a:bodyPr>
          <a:lstStyle/>
          <a:p>
            <a:pPr marL="0" indent="0">
              <a:buNone/>
            </a:pPr>
            <a:r>
              <a:rPr lang="en-GB" sz="1800" dirty="0"/>
              <a:t>Your Mummy wanted to adopt a child, to love and look after. </a:t>
            </a:r>
          </a:p>
          <a:p>
            <a:pPr marL="0" indent="0">
              <a:buNone/>
            </a:pPr>
            <a:r>
              <a:rPr lang="en-GB" sz="1800" dirty="0"/>
              <a:t>The social worker asked your Mummy lots of questions. She decided that your Mummy would be the right family for you.</a:t>
            </a:r>
          </a:p>
          <a:p>
            <a:pPr marL="0" indent="0">
              <a:buNone/>
            </a:pPr>
            <a:r>
              <a:rPr lang="en-GB" sz="1800" dirty="0"/>
              <a:t>The judge agreed that you and your Mummy should be a family together. </a:t>
            </a:r>
          </a:p>
          <a:p>
            <a:pPr marL="0" indent="0">
              <a:buNone/>
            </a:pPr>
            <a:r>
              <a:rPr lang="en-GB" sz="1800" dirty="0"/>
              <a:t>You first met your Mummy when you were X years old. You spent a few weeks getting to know each other, then you moved to live with her. Your Mummy was very excited to be your family!</a:t>
            </a:r>
            <a:endParaRPr lang="en-GB" sz="3200" dirty="0"/>
          </a:p>
        </p:txBody>
      </p:sp>
      <p:pic>
        <p:nvPicPr>
          <p:cNvPr id="10" name="Picture 9">
            <a:extLst>
              <a:ext uri="{FF2B5EF4-FFF2-40B4-BE49-F238E27FC236}">
                <a16:creationId xmlns:a16="http://schemas.microsoft.com/office/drawing/2014/main" id="{93445C29-BA85-902F-7631-84AF7E87E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164" y="3024147"/>
            <a:ext cx="2487168" cy="3099816"/>
          </a:xfrm>
          <a:prstGeom prst="rect">
            <a:avLst/>
          </a:prstGeom>
        </p:spPr>
      </p:pic>
    </p:spTree>
    <p:extLst>
      <p:ext uri="{BB962C8B-B14F-4D97-AF65-F5344CB8AC3E}">
        <p14:creationId xmlns:p14="http://schemas.microsoft.com/office/powerpoint/2010/main" val="15425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945E-CCA0-DF32-E08C-3F88CD0F1AC1}"/>
              </a:ext>
            </a:extLst>
          </p:cNvPr>
          <p:cNvSpPr>
            <a:spLocks noGrp="1"/>
          </p:cNvSpPr>
          <p:nvPr>
            <p:ph type="title"/>
          </p:nvPr>
        </p:nvSpPr>
        <p:spPr>
          <a:xfrm>
            <a:off x="0" y="589128"/>
            <a:ext cx="9906000" cy="802161"/>
          </a:xfrm>
        </p:spPr>
        <p:txBody>
          <a:bodyPr/>
          <a:lstStyle/>
          <a:p>
            <a:pPr algn="ctr"/>
            <a:r>
              <a:rPr lang="en-GB" b="1" dirty="0"/>
              <a:t>&lt;Birth sibling’s name&gt;</a:t>
            </a:r>
          </a:p>
        </p:txBody>
      </p:sp>
      <p:sp>
        <p:nvSpPr>
          <p:cNvPr id="3" name="Content Placeholder 2">
            <a:extLst>
              <a:ext uri="{FF2B5EF4-FFF2-40B4-BE49-F238E27FC236}">
                <a16:creationId xmlns:a16="http://schemas.microsoft.com/office/drawing/2014/main" id="{CE14FCE8-B1E0-D25A-732B-4F62B8A878ED}"/>
              </a:ext>
            </a:extLst>
          </p:cNvPr>
          <p:cNvSpPr>
            <a:spLocks noGrp="1"/>
          </p:cNvSpPr>
          <p:nvPr>
            <p:ph idx="1"/>
          </p:nvPr>
        </p:nvSpPr>
        <p:spPr>
          <a:xfrm>
            <a:off x="592333" y="1954634"/>
            <a:ext cx="5498074" cy="4314237"/>
          </a:xfrm>
        </p:spPr>
        <p:txBody>
          <a:bodyPr>
            <a:normAutofit fontScale="92500" lnSpcReduction="10000"/>
          </a:bodyPr>
          <a:lstStyle/>
          <a:p>
            <a:pPr marL="0" indent="0">
              <a:buNone/>
            </a:pPr>
            <a:r>
              <a:rPr lang="en-GB" sz="1800" dirty="0"/>
              <a:t>Share a bit about any biological siblings who have also been removed (delete if N/A). Some example wording for various scenarios:</a:t>
            </a:r>
          </a:p>
          <a:p>
            <a:pPr marL="0" indent="0">
              <a:buNone/>
            </a:pPr>
            <a:r>
              <a:rPr lang="en-GB" sz="1800" dirty="0"/>
              <a:t>Before you were born, BIRTHMOTHER and BIRTHFATHER had another child, called NAME. NAME is X years older than you. He lives with his grandparents / was adopted too and has a different family. </a:t>
            </a:r>
          </a:p>
          <a:p>
            <a:pPr marL="0" indent="0">
              <a:buNone/>
            </a:pPr>
            <a:endParaRPr lang="en-GB" sz="1800" dirty="0"/>
          </a:p>
          <a:p>
            <a:pPr marL="0" indent="0">
              <a:buNone/>
            </a:pPr>
            <a:r>
              <a:rPr lang="en-GB" sz="1800" dirty="0"/>
              <a:t>BIRTHMOTHER has had another child, called NAME. NAME is X years younger than you. She lives with her grandparents / was adopted too and has a different family. </a:t>
            </a:r>
          </a:p>
          <a:p>
            <a:pPr marL="0" indent="0">
              <a:buNone/>
            </a:pPr>
            <a:endParaRPr lang="en-GB" sz="1800" dirty="0"/>
          </a:p>
          <a:p>
            <a:pPr marL="0" indent="0">
              <a:buNone/>
            </a:pPr>
            <a:r>
              <a:rPr lang="en-GB" sz="1800" dirty="0"/>
              <a:t>BIRTHMOTHER has had another child, called NAME. Some things have changed now, and BIRTHMOTHER has learned how to look after NAME properly. She has friends who will help her now, so the social worker and judge have decided that it is safe for NAME to stay in BIRTHMOTHER’s family. </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
        <p:nvSpPr>
          <p:cNvPr id="4" name="Rectangle: Beveled 3">
            <a:extLst>
              <a:ext uri="{FF2B5EF4-FFF2-40B4-BE49-F238E27FC236}">
                <a16:creationId xmlns:a16="http://schemas.microsoft.com/office/drawing/2014/main" id="{745FDA57-74A3-91A3-76EC-A0EF9C8477A3}"/>
              </a:ext>
            </a:extLst>
          </p:cNvPr>
          <p:cNvSpPr/>
          <p:nvPr/>
        </p:nvSpPr>
        <p:spPr>
          <a:xfrm>
            <a:off x="6553624" y="2210499"/>
            <a:ext cx="2692931" cy="3869797"/>
          </a:xfrm>
          <a:prstGeom prst="bevel">
            <a:avLst/>
          </a:prstGeom>
          <a:solidFill>
            <a:srgbClr val="4D16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384E696-6C26-585C-1016-05246AAB6364}"/>
              </a:ext>
            </a:extLst>
          </p:cNvPr>
          <p:cNvSpPr txBox="1"/>
          <p:nvPr/>
        </p:nvSpPr>
        <p:spPr>
          <a:xfrm>
            <a:off x="6889996" y="2732080"/>
            <a:ext cx="2020186" cy="3139321"/>
          </a:xfrm>
          <a:prstGeom prst="rect">
            <a:avLst/>
          </a:prstGeom>
          <a:noFill/>
        </p:spPr>
        <p:txBody>
          <a:bodyPr wrap="square" rtlCol="0">
            <a:spAutoFit/>
          </a:bodyPr>
          <a:lstStyle/>
          <a:p>
            <a:r>
              <a:rPr lang="en-GB" dirty="0">
                <a:solidFill>
                  <a:schemeClr val="bg1"/>
                </a:solidFill>
              </a:rPr>
              <a:t>Insert photo of birth sibling(s).</a:t>
            </a:r>
          </a:p>
          <a:p>
            <a:endParaRPr lang="en-GB" dirty="0">
              <a:solidFill>
                <a:schemeClr val="bg1"/>
              </a:solidFill>
            </a:endParaRPr>
          </a:p>
          <a:p>
            <a:r>
              <a:rPr lang="en-GB" dirty="0">
                <a:solidFill>
                  <a:schemeClr val="bg1"/>
                </a:solidFill>
              </a:rPr>
              <a:t>If there are lots of siblings, it may be appropriate to copy this page and give each sibling or sibling group their own page.</a:t>
            </a:r>
          </a:p>
          <a:p>
            <a:endParaRPr lang="en-GB" dirty="0">
              <a:solidFill>
                <a:schemeClr val="bg1"/>
              </a:solidFill>
            </a:endParaRPr>
          </a:p>
        </p:txBody>
      </p:sp>
    </p:spTree>
    <p:extLst>
      <p:ext uri="{BB962C8B-B14F-4D97-AF65-F5344CB8AC3E}">
        <p14:creationId xmlns:p14="http://schemas.microsoft.com/office/powerpoint/2010/main" val="337966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84326-80F0-C724-FC0C-64028B322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E15A9-2CCB-9B12-9684-BB8D54856178}"/>
              </a:ext>
            </a:extLst>
          </p:cNvPr>
          <p:cNvSpPr>
            <a:spLocks noGrp="1"/>
          </p:cNvSpPr>
          <p:nvPr>
            <p:ph type="title"/>
          </p:nvPr>
        </p:nvSpPr>
        <p:spPr>
          <a:xfrm>
            <a:off x="592333" y="1087402"/>
            <a:ext cx="7596324" cy="802161"/>
          </a:xfrm>
        </p:spPr>
        <p:txBody>
          <a:bodyPr/>
          <a:lstStyle/>
          <a:p>
            <a:r>
              <a:rPr lang="en-GB" b="1" dirty="0"/>
              <a:t>Keeping in touch</a:t>
            </a:r>
          </a:p>
        </p:txBody>
      </p:sp>
      <p:sp>
        <p:nvSpPr>
          <p:cNvPr id="3" name="Content Placeholder 2">
            <a:extLst>
              <a:ext uri="{FF2B5EF4-FFF2-40B4-BE49-F238E27FC236}">
                <a16:creationId xmlns:a16="http://schemas.microsoft.com/office/drawing/2014/main" id="{1349FB82-EE8B-60DF-E215-F6C0425D9E31}"/>
              </a:ext>
            </a:extLst>
          </p:cNvPr>
          <p:cNvSpPr>
            <a:spLocks noGrp="1"/>
          </p:cNvSpPr>
          <p:nvPr>
            <p:ph idx="1"/>
          </p:nvPr>
        </p:nvSpPr>
        <p:spPr>
          <a:xfrm>
            <a:off x="592333" y="2197916"/>
            <a:ext cx="5276205" cy="4070956"/>
          </a:xfrm>
        </p:spPr>
        <p:txBody>
          <a:bodyPr>
            <a:normAutofit/>
          </a:bodyPr>
          <a:lstStyle/>
          <a:p>
            <a:pPr marL="0" indent="0">
              <a:buNone/>
            </a:pPr>
            <a:r>
              <a:rPr lang="en-GB" sz="1800" dirty="0"/>
              <a:t>Your parents write letters sometimes to BIRTHPARENT and BIRTHPARENT, so that they know that you are safe, healthy, and happy. </a:t>
            </a:r>
          </a:p>
          <a:p>
            <a:pPr marL="0" indent="0">
              <a:buNone/>
            </a:pPr>
            <a:r>
              <a:rPr lang="en-GB" sz="1800" dirty="0"/>
              <a:t>If you like, you can make/choose some drawings or paintings to send to NAME and NAME with the letters next time, so they can see what you can do now.  </a:t>
            </a:r>
          </a:p>
          <a:p>
            <a:pPr marL="0" indent="0">
              <a:buNone/>
            </a:pPr>
            <a:r>
              <a:rPr lang="en-GB" sz="1800" dirty="0"/>
              <a:t>If you ever have any questions about NAME or NAME, you can always talk to Mummy or Mama. </a:t>
            </a:r>
          </a:p>
          <a:p>
            <a:pPr marL="0" indent="0">
              <a:buNone/>
            </a:pPr>
            <a:endParaRPr lang="en-GB" sz="1800" dirty="0"/>
          </a:p>
          <a:p>
            <a:pPr marL="0" indent="0">
              <a:buNone/>
            </a:pPr>
            <a:endParaRPr lang="en-GB" sz="1800" dirty="0"/>
          </a:p>
          <a:p>
            <a:pPr marL="0" indent="0">
              <a:buNone/>
            </a:pPr>
            <a:endParaRPr lang="en-GB" sz="1800" dirty="0"/>
          </a:p>
        </p:txBody>
      </p:sp>
      <p:pic>
        <p:nvPicPr>
          <p:cNvPr id="7" name="Picture 6">
            <a:extLst>
              <a:ext uri="{FF2B5EF4-FFF2-40B4-BE49-F238E27FC236}">
                <a16:creationId xmlns:a16="http://schemas.microsoft.com/office/drawing/2014/main" id="{787F0491-CA23-AF5B-AEA6-576C81C50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495" y="3711857"/>
            <a:ext cx="5175953" cy="2865368"/>
          </a:xfrm>
          <a:prstGeom prst="rect">
            <a:avLst/>
          </a:prstGeom>
        </p:spPr>
      </p:pic>
    </p:spTree>
    <p:extLst>
      <p:ext uri="{BB962C8B-B14F-4D97-AF65-F5344CB8AC3E}">
        <p14:creationId xmlns:p14="http://schemas.microsoft.com/office/powerpoint/2010/main" val="2971056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DB29D-E2DB-35BE-3255-BA56A8359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502211-94E4-6C56-C5C2-CFE29F465E45}"/>
              </a:ext>
            </a:extLst>
          </p:cNvPr>
          <p:cNvSpPr>
            <a:spLocks noGrp="1"/>
          </p:cNvSpPr>
          <p:nvPr>
            <p:ph type="title"/>
          </p:nvPr>
        </p:nvSpPr>
        <p:spPr>
          <a:xfrm>
            <a:off x="592333" y="1087402"/>
            <a:ext cx="7596324" cy="802161"/>
          </a:xfrm>
        </p:spPr>
        <p:txBody>
          <a:bodyPr/>
          <a:lstStyle/>
          <a:p>
            <a:r>
              <a:rPr lang="en-GB" b="1" dirty="0"/>
              <a:t>Growing up</a:t>
            </a:r>
          </a:p>
        </p:txBody>
      </p:sp>
      <p:sp>
        <p:nvSpPr>
          <p:cNvPr id="6" name="Content Placeholder 2">
            <a:extLst>
              <a:ext uri="{FF2B5EF4-FFF2-40B4-BE49-F238E27FC236}">
                <a16:creationId xmlns:a16="http://schemas.microsoft.com/office/drawing/2014/main" id="{5A784980-4E92-BFCF-AE80-0A0072F836B5}"/>
              </a:ext>
            </a:extLst>
          </p:cNvPr>
          <p:cNvSpPr txBox="1">
            <a:spLocks/>
          </p:cNvSpPr>
          <p:nvPr/>
        </p:nvSpPr>
        <p:spPr>
          <a:xfrm>
            <a:off x="592333" y="3345410"/>
            <a:ext cx="8681453" cy="309418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i="1" dirty="0"/>
              <a:t>Write here about what the child has learned/experienced since moving in, and then talk about the future, mentioning other family members. This is important, to reinforce that they will be in this family for the long term. </a:t>
            </a:r>
            <a:r>
              <a:rPr lang="en-GB" sz="1800" i="1" dirty="0" err="1"/>
              <a:t>E.g</a:t>
            </a:r>
            <a:r>
              <a:rPr lang="en-GB" sz="1800" i="1" dirty="0"/>
              <a:t>:</a:t>
            </a:r>
          </a:p>
          <a:p>
            <a:pPr marL="0" indent="0">
              <a:buNone/>
            </a:pPr>
            <a:r>
              <a:rPr lang="en-GB" sz="1800" dirty="0"/>
              <a:t>Every day, you grow a bit stronger and you learn new things. You have already learned lots of things since you came to live with Mummy and Daddy! You have learned how to draw, how to read and how to write. You have lost a tooth and your hair has grown from your chin down to your shoulders! You are very creative and have brilliant ideas when you’re playing role play games. </a:t>
            </a:r>
          </a:p>
          <a:p>
            <a:pPr marL="0" indent="0">
              <a:buNone/>
            </a:pPr>
            <a:r>
              <a:rPr lang="en-GB" sz="1800" dirty="0"/>
              <a:t>You are growing so fast. It looks like you will be taller than Mummy by the time you’re a grown-up! Your Mummy and Daddy are so proud of you and are looking forward to seeing what amazing things you do in your life, with that clever brain and kind heart. Mummy thinks you might be a scientist, because you ask such clever questions! Your parents have lots of fun adventures planned to share with you. Mummy is looking forward to teaching you to drive/cook and Daddy is looking forward to playing computer games with you / taking you fishing etc when you are older. </a:t>
            </a:r>
          </a:p>
        </p:txBody>
      </p:sp>
      <p:sp>
        <p:nvSpPr>
          <p:cNvPr id="7" name="Rectangle: Beveled 6">
            <a:extLst>
              <a:ext uri="{FF2B5EF4-FFF2-40B4-BE49-F238E27FC236}">
                <a16:creationId xmlns:a16="http://schemas.microsoft.com/office/drawing/2014/main" id="{7DC88B0F-DE40-B954-4B50-D6BD15A3EAF7}"/>
              </a:ext>
            </a:extLst>
          </p:cNvPr>
          <p:cNvSpPr/>
          <p:nvPr/>
        </p:nvSpPr>
        <p:spPr>
          <a:xfrm rot="5400000">
            <a:off x="5543934" y="-130438"/>
            <a:ext cx="2661495" cy="4040001"/>
          </a:xfrm>
          <a:prstGeom prst="bevel">
            <a:avLst/>
          </a:prstGeom>
          <a:solidFill>
            <a:srgbClr val="24DD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27E4850-B8EB-E5FF-B687-3F4E69D7AE7F}"/>
              </a:ext>
            </a:extLst>
          </p:cNvPr>
          <p:cNvSpPr txBox="1"/>
          <p:nvPr/>
        </p:nvSpPr>
        <p:spPr>
          <a:xfrm>
            <a:off x="5226265" y="858510"/>
            <a:ext cx="3376569" cy="2062103"/>
          </a:xfrm>
          <a:prstGeom prst="rect">
            <a:avLst/>
          </a:prstGeom>
          <a:noFill/>
        </p:spPr>
        <p:txBody>
          <a:bodyPr wrap="square" rtlCol="0">
            <a:spAutoFit/>
          </a:bodyPr>
          <a:lstStyle/>
          <a:p>
            <a:r>
              <a:rPr lang="en-GB" sz="1600" dirty="0">
                <a:solidFill>
                  <a:schemeClr val="bg1"/>
                </a:solidFill>
              </a:rPr>
              <a:t>Insert another family photo, or add more slides to share lots of photos of special memories! </a:t>
            </a:r>
          </a:p>
          <a:p>
            <a:r>
              <a:rPr lang="en-GB" sz="1600" dirty="0">
                <a:solidFill>
                  <a:schemeClr val="bg1"/>
                </a:solidFill>
              </a:rPr>
              <a:t>You could also include a photo of the child holding up a small t-shirt from when they moved in, to show how much they’ve grown with their new family already.</a:t>
            </a:r>
          </a:p>
        </p:txBody>
      </p:sp>
      <p:pic>
        <p:nvPicPr>
          <p:cNvPr id="15" name="Picture 14">
            <a:extLst>
              <a:ext uri="{FF2B5EF4-FFF2-40B4-BE49-F238E27FC236}">
                <a16:creationId xmlns:a16="http://schemas.microsoft.com/office/drawing/2014/main" id="{D77D61A3-8DF6-8378-176C-16A89FAA9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58" y="1568291"/>
            <a:ext cx="1581915" cy="1652019"/>
          </a:xfrm>
          <a:prstGeom prst="rect">
            <a:avLst/>
          </a:prstGeom>
        </p:spPr>
      </p:pic>
    </p:spTree>
    <p:extLst>
      <p:ext uri="{BB962C8B-B14F-4D97-AF65-F5344CB8AC3E}">
        <p14:creationId xmlns:p14="http://schemas.microsoft.com/office/powerpoint/2010/main" val="420421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C758C-35EC-3540-AF51-002DFABDDB8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0F7A368-9206-60C7-6D1D-91A168F98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571" y="736052"/>
            <a:ext cx="2148041" cy="2579086"/>
          </a:xfrm>
          <a:prstGeom prst="rect">
            <a:avLst/>
          </a:prstGeom>
        </p:spPr>
      </p:pic>
      <p:sp>
        <p:nvSpPr>
          <p:cNvPr id="8" name="Rectangle: Beveled 7">
            <a:extLst>
              <a:ext uri="{FF2B5EF4-FFF2-40B4-BE49-F238E27FC236}">
                <a16:creationId xmlns:a16="http://schemas.microsoft.com/office/drawing/2014/main" id="{424B7C6E-E2D3-8859-6B5E-F1F2063AA991}"/>
              </a:ext>
            </a:extLst>
          </p:cNvPr>
          <p:cNvSpPr/>
          <p:nvPr/>
        </p:nvSpPr>
        <p:spPr>
          <a:xfrm>
            <a:off x="1066800" y="1479550"/>
            <a:ext cx="3105879" cy="4425950"/>
          </a:xfrm>
          <a:prstGeom prst="bevel">
            <a:avLst/>
          </a:prstGeom>
          <a:solidFill>
            <a:srgbClr val="24DD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2778E8E-CFCA-125C-7D38-EE0BD7CA8BAE}"/>
              </a:ext>
            </a:extLst>
          </p:cNvPr>
          <p:cNvSpPr>
            <a:spLocks noGrp="1"/>
          </p:cNvSpPr>
          <p:nvPr>
            <p:ph type="title"/>
          </p:nvPr>
        </p:nvSpPr>
        <p:spPr>
          <a:xfrm>
            <a:off x="4990900" y="1913860"/>
            <a:ext cx="2978351" cy="1248730"/>
          </a:xfrm>
        </p:spPr>
        <p:txBody>
          <a:bodyPr>
            <a:noAutofit/>
          </a:bodyPr>
          <a:lstStyle/>
          <a:p>
            <a:r>
              <a:rPr lang="en-GB" b="1" dirty="0"/>
              <a:t>Wonderful You</a:t>
            </a:r>
            <a:endParaRPr lang="en-GB" sz="3600" b="1" dirty="0"/>
          </a:p>
        </p:txBody>
      </p:sp>
      <p:sp>
        <p:nvSpPr>
          <p:cNvPr id="3" name="Content Placeholder 2">
            <a:extLst>
              <a:ext uri="{FF2B5EF4-FFF2-40B4-BE49-F238E27FC236}">
                <a16:creationId xmlns:a16="http://schemas.microsoft.com/office/drawing/2014/main" id="{1FE035C7-1F9C-155B-5548-40F1883D74B5}"/>
              </a:ext>
            </a:extLst>
          </p:cNvPr>
          <p:cNvSpPr>
            <a:spLocks noGrp="1"/>
          </p:cNvSpPr>
          <p:nvPr>
            <p:ph idx="1"/>
          </p:nvPr>
        </p:nvSpPr>
        <p:spPr>
          <a:xfrm>
            <a:off x="4880344" y="3134384"/>
            <a:ext cx="4369982" cy="2771117"/>
          </a:xfrm>
        </p:spPr>
        <p:txBody>
          <a:bodyPr>
            <a:normAutofit/>
          </a:bodyPr>
          <a:lstStyle/>
          <a:p>
            <a:pPr marL="0" indent="0">
              <a:buNone/>
            </a:pPr>
            <a:r>
              <a:rPr lang="en-GB" sz="1800" i="1" dirty="0"/>
              <a:t>Insert some text about the child’s personality, including lots of positives, for example: </a:t>
            </a:r>
          </a:p>
          <a:p>
            <a:pPr marL="0" indent="0">
              <a:buNone/>
            </a:pPr>
            <a:r>
              <a:rPr lang="en-GB" sz="1800" dirty="0"/>
              <a:t>You are a fun, busy child, with a lot of energy and a great sense of humour! You enjoy playing board games with your parents and going on picnics with your grandparents. Your favourite foods are </a:t>
            </a:r>
            <a:r>
              <a:rPr lang="en-GB" sz="1800" dirty="0" err="1"/>
              <a:t>xyz</a:t>
            </a:r>
            <a:r>
              <a:rPr lang="en-GB" sz="1800" dirty="0"/>
              <a:t> and you are a brilliant dancer! You are kind and you like to help Mummy plant things in the garden. </a:t>
            </a:r>
          </a:p>
        </p:txBody>
      </p:sp>
      <p:sp>
        <p:nvSpPr>
          <p:cNvPr id="7" name="TextBox 6">
            <a:extLst>
              <a:ext uri="{FF2B5EF4-FFF2-40B4-BE49-F238E27FC236}">
                <a16:creationId xmlns:a16="http://schemas.microsoft.com/office/drawing/2014/main" id="{AC16407F-324D-A2A9-EA66-0EA3B4D288C8}"/>
              </a:ext>
            </a:extLst>
          </p:cNvPr>
          <p:cNvSpPr txBox="1"/>
          <p:nvPr/>
        </p:nvSpPr>
        <p:spPr>
          <a:xfrm>
            <a:off x="1936749" y="3059668"/>
            <a:ext cx="1927757" cy="646331"/>
          </a:xfrm>
          <a:prstGeom prst="rect">
            <a:avLst/>
          </a:prstGeom>
          <a:noFill/>
        </p:spPr>
        <p:txBody>
          <a:bodyPr wrap="square" rtlCol="0">
            <a:spAutoFit/>
          </a:bodyPr>
          <a:lstStyle/>
          <a:p>
            <a:r>
              <a:rPr lang="en-GB" dirty="0">
                <a:solidFill>
                  <a:schemeClr val="bg1"/>
                </a:solidFill>
              </a:rPr>
              <a:t>Insert photo </a:t>
            </a:r>
          </a:p>
          <a:p>
            <a:r>
              <a:rPr lang="en-GB" dirty="0">
                <a:solidFill>
                  <a:schemeClr val="bg1"/>
                </a:solidFill>
              </a:rPr>
              <a:t>of the child</a:t>
            </a:r>
          </a:p>
        </p:txBody>
      </p:sp>
      <p:pic>
        <p:nvPicPr>
          <p:cNvPr id="10" name="Picture 9">
            <a:extLst>
              <a:ext uri="{FF2B5EF4-FFF2-40B4-BE49-F238E27FC236}">
                <a16:creationId xmlns:a16="http://schemas.microsoft.com/office/drawing/2014/main" id="{B47F8572-0D1C-E0AD-86FD-816E4F818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988" y="453698"/>
            <a:ext cx="1426467" cy="3883160"/>
          </a:xfrm>
          <a:prstGeom prst="rect">
            <a:avLst/>
          </a:prstGeom>
        </p:spPr>
      </p:pic>
    </p:spTree>
    <p:extLst>
      <p:ext uri="{BB962C8B-B14F-4D97-AF65-F5344CB8AC3E}">
        <p14:creationId xmlns:p14="http://schemas.microsoft.com/office/powerpoint/2010/main" val="1984223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E09FBAB-6B02-A560-FDB6-CCBFCD49B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174" y="4108270"/>
            <a:ext cx="3873867" cy="2470035"/>
          </a:xfrm>
          <a:prstGeom prst="rect">
            <a:avLst/>
          </a:prstGeom>
        </p:spPr>
      </p:pic>
      <p:sp>
        <p:nvSpPr>
          <p:cNvPr id="2" name="Title 1">
            <a:extLst>
              <a:ext uri="{FF2B5EF4-FFF2-40B4-BE49-F238E27FC236}">
                <a16:creationId xmlns:a16="http://schemas.microsoft.com/office/drawing/2014/main" id="{D74DB8A7-6637-FDB5-E90E-0F15E5211BEE}"/>
              </a:ext>
            </a:extLst>
          </p:cNvPr>
          <p:cNvSpPr>
            <a:spLocks noGrp="1"/>
          </p:cNvSpPr>
          <p:nvPr>
            <p:ph type="title"/>
          </p:nvPr>
        </p:nvSpPr>
        <p:spPr>
          <a:xfrm>
            <a:off x="606340" y="365127"/>
            <a:ext cx="8738143" cy="1325563"/>
          </a:xfrm>
        </p:spPr>
        <p:txBody>
          <a:bodyPr/>
          <a:lstStyle/>
          <a:p>
            <a:r>
              <a:rPr lang="en-GB" b="1" dirty="0"/>
              <a:t>Everyone’s family is different</a:t>
            </a:r>
          </a:p>
        </p:txBody>
      </p:sp>
      <p:sp>
        <p:nvSpPr>
          <p:cNvPr id="3" name="Content Placeholder 2">
            <a:extLst>
              <a:ext uri="{FF2B5EF4-FFF2-40B4-BE49-F238E27FC236}">
                <a16:creationId xmlns:a16="http://schemas.microsoft.com/office/drawing/2014/main" id="{1D28C58B-C5D9-0FDF-28E6-7A5E8040B9A6}"/>
              </a:ext>
            </a:extLst>
          </p:cNvPr>
          <p:cNvSpPr>
            <a:spLocks noGrp="1"/>
          </p:cNvSpPr>
          <p:nvPr>
            <p:ph idx="1"/>
          </p:nvPr>
        </p:nvSpPr>
        <p:spPr>
          <a:xfrm>
            <a:off x="606340" y="1690690"/>
            <a:ext cx="8801712" cy="2216291"/>
          </a:xfrm>
        </p:spPr>
        <p:txBody>
          <a:bodyPr>
            <a:normAutofit lnSpcReduction="10000"/>
          </a:bodyPr>
          <a:lstStyle/>
          <a:p>
            <a:pPr marL="0" indent="0">
              <a:lnSpc>
                <a:spcPct val="107000"/>
              </a:lnSpc>
              <a:spcAft>
                <a:spcPts val="800"/>
              </a:spcAft>
              <a:buNone/>
            </a:pPr>
            <a:r>
              <a:rPr lang="en-GB" sz="1800" dirty="0">
                <a:effectLst/>
                <a:ea typeface="Calibri" panose="020F0502020204030204" pitchFamily="34" charset="0"/>
                <a:cs typeface="Times New Roman" panose="02020603050405020304" pitchFamily="18" charset="0"/>
              </a:rPr>
              <a:t>Some families have one parent. Some have two Mummies, or two Daddies. Some have a step-Mum or a step-Dad, or both! </a:t>
            </a:r>
          </a:p>
          <a:p>
            <a:pPr marL="0" indent="0">
              <a:lnSpc>
                <a:spcPct val="107000"/>
              </a:lnSpc>
              <a:spcAft>
                <a:spcPts val="800"/>
              </a:spcAft>
              <a:buNone/>
            </a:pPr>
            <a:r>
              <a:rPr lang="en-GB" sz="1800" dirty="0">
                <a:ea typeface="Calibri" panose="020F0502020204030204" pitchFamily="34" charset="0"/>
                <a:cs typeface="Times New Roman" panose="02020603050405020304" pitchFamily="18" charset="0"/>
              </a:rPr>
              <a:t>Some families have lots of siblings, and some have none. Some families have step-brothers, step-sisters, half-brothers or half-sisters. </a:t>
            </a:r>
          </a:p>
          <a:p>
            <a:pPr marL="0" indent="0">
              <a:lnSpc>
                <a:spcPct val="107000"/>
              </a:lnSpc>
              <a:spcAft>
                <a:spcPts val="800"/>
              </a:spcAft>
              <a:buNone/>
            </a:pPr>
            <a:r>
              <a:rPr lang="en-GB" sz="1800" dirty="0">
                <a:ea typeface="Calibri" panose="020F0502020204030204" pitchFamily="34" charset="0"/>
                <a:cs typeface="Times New Roman" panose="02020603050405020304" pitchFamily="18" charset="0"/>
              </a:rPr>
              <a:t>S</a:t>
            </a:r>
            <a:r>
              <a:rPr lang="en-GB" sz="1800" dirty="0">
                <a:effectLst/>
                <a:ea typeface="Calibri" panose="020F0502020204030204" pitchFamily="34" charset="0"/>
                <a:cs typeface="Times New Roman" panose="02020603050405020304" pitchFamily="18" charset="0"/>
              </a:rPr>
              <a:t>ome children live with their grandparents, auntie, uncle, or someone else who </a:t>
            </a:r>
            <a:r>
              <a:rPr lang="en-GB" sz="1800" dirty="0">
                <a:ea typeface="Calibri" panose="020F0502020204030204" pitchFamily="34" charset="0"/>
                <a:cs typeface="Times New Roman" panose="02020603050405020304" pitchFamily="18" charset="0"/>
              </a:rPr>
              <a:t>loves them and looks after them. </a:t>
            </a:r>
            <a:endParaRPr lang="en-GB" dirty="0"/>
          </a:p>
        </p:txBody>
      </p:sp>
      <p:pic>
        <p:nvPicPr>
          <p:cNvPr id="14" name="Picture 13">
            <a:extLst>
              <a:ext uri="{FF2B5EF4-FFF2-40B4-BE49-F238E27FC236}">
                <a16:creationId xmlns:a16="http://schemas.microsoft.com/office/drawing/2014/main" id="{3BAC992A-C492-ACA7-32F7-2DD280B9E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090" y="3596765"/>
            <a:ext cx="2683880" cy="3141090"/>
          </a:xfrm>
          <a:prstGeom prst="rect">
            <a:avLst/>
          </a:prstGeom>
        </p:spPr>
      </p:pic>
      <p:pic>
        <p:nvPicPr>
          <p:cNvPr id="16" name="Picture 15">
            <a:extLst>
              <a:ext uri="{FF2B5EF4-FFF2-40B4-BE49-F238E27FC236}">
                <a16:creationId xmlns:a16="http://schemas.microsoft.com/office/drawing/2014/main" id="{607313A5-9E24-D6A1-DB6E-14242E2EFD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61" y="3845584"/>
            <a:ext cx="2786113" cy="2773920"/>
          </a:xfrm>
          <a:prstGeom prst="rect">
            <a:avLst/>
          </a:prstGeom>
        </p:spPr>
      </p:pic>
    </p:spTree>
    <p:extLst>
      <p:ext uri="{BB962C8B-B14F-4D97-AF65-F5344CB8AC3E}">
        <p14:creationId xmlns:p14="http://schemas.microsoft.com/office/powerpoint/2010/main" val="371703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CA6E-9769-EC75-5509-8524B01E90FB}"/>
              </a:ext>
            </a:extLst>
          </p:cNvPr>
          <p:cNvSpPr>
            <a:spLocks noGrp="1"/>
          </p:cNvSpPr>
          <p:nvPr>
            <p:ph type="title"/>
          </p:nvPr>
        </p:nvSpPr>
        <p:spPr>
          <a:xfrm>
            <a:off x="820810" y="1089091"/>
            <a:ext cx="4876653" cy="2339910"/>
          </a:xfrm>
        </p:spPr>
        <p:txBody>
          <a:bodyPr/>
          <a:lstStyle/>
          <a:p>
            <a:r>
              <a:rPr lang="en-GB" b="1" dirty="0"/>
              <a:t>Your family</a:t>
            </a:r>
          </a:p>
        </p:txBody>
      </p:sp>
      <p:sp>
        <p:nvSpPr>
          <p:cNvPr id="3" name="Content Placeholder 2">
            <a:extLst>
              <a:ext uri="{FF2B5EF4-FFF2-40B4-BE49-F238E27FC236}">
                <a16:creationId xmlns:a16="http://schemas.microsoft.com/office/drawing/2014/main" id="{705A88ED-1862-5572-EB07-3E7AF0AA93E4}"/>
              </a:ext>
            </a:extLst>
          </p:cNvPr>
          <p:cNvSpPr>
            <a:spLocks noGrp="1"/>
          </p:cNvSpPr>
          <p:nvPr>
            <p:ph idx="1"/>
          </p:nvPr>
        </p:nvSpPr>
        <p:spPr>
          <a:xfrm>
            <a:off x="820811" y="2941121"/>
            <a:ext cx="3960914" cy="3040842"/>
          </a:xfrm>
        </p:spPr>
        <p:txBody>
          <a:bodyPr>
            <a:normAutofit/>
          </a:bodyPr>
          <a:lstStyle/>
          <a:p>
            <a:pPr marL="0" indent="0">
              <a:buNone/>
            </a:pPr>
            <a:r>
              <a:rPr lang="en-GB" sz="1800" dirty="0"/>
              <a:t>Your family is Mummy, Daddy, and you! </a:t>
            </a:r>
          </a:p>
          <a:p>
            <a:pPr marL="0" indent="0">
              <a:buNone/>
            </a:pPr>
            <a:r>
              <a:rPr lang="en-GB" sz="1800" dirty="0"/>
              <a:t>You also have grandparents, aunties, uncles and cousins. </a:t>
            </a:r>
          </a:p>
          <a:p>
            <a:pPr marL="0" indent="0">
              <a:buNone/>
            </a:pPr>
            <a:r>
              <a:rPr lang="en-GB" sz="1800" dirty="0"/>
              <a:t>Everyone in your family loves you very much and feels very lucky to have you in their life. </a:t>
            </a:r>
          </a:p>
          <a:p>
            <a:pPr marL="0" indent="0">
              <a:buNone/>
            </a:pPr>
            <a:r>
              <a:rPr lang="en-GB" sz="1800" dirty="0"/>
              <a:t>This book talks about why and how you joined your family.</a:t>
            </a:r>
            <a:endParaRPr lang="en-GB" sz="3200" dirty="0"/>
          </a:p>
        </p:txBody>
      </p:sp>
      <p:sp>
        <p:nvSpPr>
          <p:cNvPr id="4" name="Rectangle: Beveled 3">
            <a:extLst>
              <a:ext uri="{FF2B5EF4-FFF2-40B4-BE49-F238E27FC236}">
                <a16:creationId xmlns:a16="http://schemas.microsoft.com/office/drawing/2014/main" id="{F1EAFBA6-6FAB-A782-0AF1-0CA7949DD5A3}"/>
              </a:ext>
            </a:extLst>
          </p:cNvPr>
          <p:cNvSpPr/>
          <p:nvPr/>
        </p:nvSpPr>
        <p:spPr>
          <a:xfrm>
            <a:off x="4871394" y="2986729"/>
            <a:ext cx="4320000" cy="2880000"/>
          </a:xfrm>
          <a:prstGeom prst="bevel">
            <a:avLst/>
          </a:prstGeom>
          <a:solidFill>
            <a:srgbClr val="24DDD8"/>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2B9F5A8B-4389-597B-2DBF-7417DB858525}"/>
              </a:ext>
            </a:extLst>
          </p:cNvPr>
          <p:cNvSpPr txBox="1"/>
          <p:nvPr/>
        </p:nvSpPr>
        <p:spPr>
          <a:xfrm>
            <a:off x="6053283" y="4127887"/>
            <a:ext cx="2322309" cy="369332"/>
          </a:xfrm>
          <a:prstGeom prst="rect">
            <a:avLst/>
          </a:prstGeom>
          <a:noFill/>
        </p:spPr>
        <p:txBody>
          <a:bodyPr wrap="square" rtlCol="0">
            <a:spAutoFit/>
          </a:bodyPr>
          <a:lstStyle/>
          <a:p>
            <a:r>
              <a:rPr lang="en-GB" dirty="0">
                <a:solidFill>
                  <a:schemeClr val="bg1"/>
                </a:solidFill>
              </a:rPr>
              <a:t>Insert family photo</a:t>
            </a:r>
          </a:p>
        </p:txBody>
      </p:sp>
    </p:spTree>
    <p:extLst>
      <p:ext uri="{BB962C8B-B14F-4D97-AF65-F5344CB8AC3E}">
        <p14:creationId xmlns:p14="http://schemas.microsoft.com/office/powerpoint/2010/main" val="277426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945E-CCA0-DF32-E08C-3F88CD0F1AC1}"/>
              </a:ext>
            </a:extLst>
          </p:cNvPr>
          <p:cNvSpPr>
            <a:spLocks noGrp="1"/>
          </p:cNvSpPr>
          <p:nvPr>
            <p:ph type="title"/>
          </p:nvPr>
        </p:nvSpPr>
        <p:spPr>
          <a:xfrm>
            <a:off x="507843" y="403704"/>
            <a:ext cx="5644865" cy="1741781"/>
          </a:xfrm>
        </p:spPr>
        <p:txBody>
          <a:bodyPr>
            <a:normAutofit/>
          </a:bodyPr>
          <a:lstStyle/>
          <a:p>
            <a:r>
              <a:rPr lang="en-GB" sz="4000" b="1" dirty="0"/>
              <a:t>When you were born</a:t>
            </a:r>
          </a:p>
        </p:txBody>
      </p:sp>
      <p:sp>
        <p:nvSpPr>
          <p:cNvPr id="3" name="Content Placeholder 2">
            <a:extLst>
              <a:ext uri="{FF2B5EF4-FFF2-40B4-BE49-F238E27FC236}">
                <a16:creationId xmlns:a16="http://schemas.microsoft.com/office/drawing/2014/main" id="{CE14FCE8-B1E0-D25A-732B-4F62B8A878ED}"/>
              </a:ext>
            </a:extLst>
          </p:cNvPr>
          <p:cNvSpPr>
            <a:spLocks noGrp="1"/>
          </p:cNvSpPr>
          <p:nvPr>
            <p:ph idx="1"/>
          </p:nvPr>
        </p:nvSpPr>
        <p:spPr>
          <a:xfrm>
            <a:off x="507843" y="1201479"/>
            <a:ext cx="4210173" cy="5194005"/>
          </a:xfrm>
        </p:spPr>
        <p:txBody>
          <a:bodyPr anchor="ctr" anchorCtr="0">
            <a:normAutofit/>
          </a:bodyPr>
          <a:lstStyle/>
          <a:p>
            <a:pPr marL="0" indent="0">
              <a:lnSpc>
                <a:spcPct val="107000"/>
              </a:lnSpc>
              <a:spcAft>
                <a:spcPts val="800"/>
              </a:spcAft>
              <a:buNone/>
            </a:pPr>
            <a:r>
              <a:rPr lang="en-GB" sz="1800" dirty="0">
                <a:latin typeface="Calibri" panose="020F0502020204030204" pitchFamily="34" charset="0"/>
                <a:cs typeface="Times New Roman" panose="02020603050405020304" pitchFamily="18" charset="0"/>
              </a:rPr>
              <a:t>You were born on INSERTDATE at the SUCHANDSUCH hospital. </a:t>
            </a:r>
          </a:p>
          <a:p>
            <a:pPr marL="0" indent="0">
              <a:lnSpc>
                <a:spcPct val="107000"/>
              </a:lnSpc>
              <a:spcAft>
                <a:spcPts val="800"/>
              </a:spcAft>
              <a:buNone/>
            </a:pPr>
            <a:r>
              <a:rPr lang="en-GB" sz="1800" dirty="0">
                <a:latin typeface="Calibri" panose="020F0502020204030204" pitchFamily="34" charset="0"/>
                <a:cs typeface="Times New Roman" panose="02020603050405020304" pitchFamily="18" charset="0"/>
              </a:rPr>
              <a:t>You weighed xxx and were xx cm long.</a:t>
            </a:r>
          </a:p>
          <a:p>
            <a:pPr marL="0" indent="0">
              <a:lnSpc>
                <a:spcPct val="107000"/>
              </a:lnSpc>
              <a:spcAft>
                <a:spcPts val="800"/>
              </a:spcAft>
              <a:buNone/>
            </a:pPr>
            <a:r>
              <a:rPr lang="en-GB" sz="1800" dirty="0">
                <a:latin typeface="Calibri" panose="020F0502020204030204" pitchFamily="34" charset="0"/>
                <a:cs typeface="Times New Roman" panose="02020603050405020304" pitchFamily="18" charset="0"/>
              </a:rPr>
              <a:t>&lt;insert any other birth-related facts that are known</a:t>
            </a:r>
            <a:r>
              <a:rPr lang="en-GB" sz="1800" dirty="0">
                <a:effectLst/>
                <a:latin typeface="Calibri" panose="020F0502020204030204" pitchFamily="34" charset="0"/>
                <a:ea typeface="Calibri" panose="020F0502020204030204" pitchFamily="34" charset="0"/>
                <a:cs typeface="Times New Roman" panose="02020603050405020304" pitchFamily="18" charset="0"/>
              </a:rPr>
              <a:t>, e.g. you were born a week earlier than the doctors expected you to be born / you were very small, so had to stay in hospital for 2 weeks after you were born / you had lots of hair, etc.&gt;</a:t>
            </a:r>
          </a:p>
        </p:txBody>
      </p:sp>
      <p:sp>
        <p:nvSpPr>
          <p:cNvPr id="9" name="Rectangle: Beveled 8">
            <a:extLst>
              <a:ext uri="{FF2B5EF4-FFF2-40B4-BE49-F238E27FC236}">
                <a16:creationId xmlns:a16="http://schemas.microsoft.com/office/drawing/2014/main" id="{59E6530E-699C-9161-D26F-3E78FA774393}"/>
              </a:ext>
            </a:extLst>
          </p:cNvPr>
          <p:cNvSpPr/>
          <p:nvPr/>
        </p:nvSpPr>
        <p:spPr>
          <a:xfrm rot="5400000">
            <a:off x="5530703" y="2268282"/>
            <a:ext cx="3288118" cy="4748324"/>
          </a:xfrm>
          <a:prstGeom prst="bevel">
            <a:avLst/>
          </a:prstGeom>
          <a:solidFill>
            <a:srgbClr val="24DD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7AEE1D9-95EF-4DF1-FD7B-3E2746A6EEB5}"/>
              </a:ext>
            </a:extLst>
          </p:cNvPr>
          <p:cNvSpPr txBox="1"/>
          <p:nvPr/>
        </p:nvSpPr>
        <p:spPr>
          <a:xfrm>
            <a:off x="5443961" y="3786252"/>
            <a:ext cx="3508743" cy="1754326"/>
          </a:xfrm>
          <a:prstGeom prst="rect">
            <a:avLst/>
          </a:prstGeom>
          <a:noFill/>
        </p:spPr>
        <p:txBody>
          <a:bodyPr wrap="square" rtlCol="0">
            <a:spAutoFit/>
          </a:bodyPr>
          <a:lstStyle/>
          <a:p>
            <a:r>
              <a:rPr lang="en-GB" dirty="0">
                <a:solidFill>
                  <a:schemeClr val="bg1"/>
                </a:solidFill>
              </a:rPr>
              <a:t>Insert photo of the child at birth, if you have one.</a:t>
            </a:r>
          </a:p>
          <a:p>
            <a:endParaRPr lang="en-GB" dirty="0">
              <a:solidFill>
                <a:schemeClr val="bg1"/>
              </a:solidFill>
            </a:endParaRPr>
          </a:p>
          <a:p>
            <a:r>
              <a:rPr lang="en-GB" dirty="0">
                <a:solidFill>
                  <a:schemeClr val="bg1"/>
                </a:solidFill>
              </a:rPr>
              <a:t>Alternatively, you could insert a photo of the hospital from their website. </a:t>
            </a:r>
          </a:p>
        </p:txBody>
      </p:sp>
      <p:pic>
        <p:nvPicPr>
          <p:cNvPr id="5" name="Picture 4">
            <a:extLst>
              <a:ext uri="{FF2B5EF4-FFF2-40B4-BE49-F238E27FC236}">
                <a16:creationId xmlns:a16="http://schemas.microsoft.com/office/drawing/2014/main" id="{0B19ACCC-87BA-2454-AC82-4F4030FF2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617" y="762906"/>
            <a:ext cx="4118637" cy="2555401"/>
          </a:xfrm>
          <a:prstGeom prst="rect">
            <a:avLst/>
          </a:prstGeom>
        </p:spPr>
      </p:pic>
    </p:spTree>
    <p:extLst>
      <p:ext uri="{BB962C8B-B14F-4D97-AF65-F5344CB8AC3E}">
        <p14:creationId xmlns:p14="http://schemas.microsoft.com/office/powerpoint/2010/main" val="109274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36DC4-AFBD-8F9B-4A25-EC6C97D3C30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2E79DB-973D-5003-0FB2-1BE784054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978">
            <a:off x="7060225" y="2644665"/>
            <a:ext cx="3036689" cy="4713276"/>
          </a:xfrm>
          <a:prstGeom prst="rect">
            <a:avLst/>
          </a:prstGeom>
        </p:spPr>
      </p:pic>
      <p:sp>
        <p:nvSpPr>
          <p:cNvPr id="2" name="Title 1">
            <a:extLst>
              <a:ext uri="{FF2B5EF4-FFF2-40B4-BE49-F238E27FC236}">
                <a16:creationId xmlns:a16="http://schemas.microsoft.com/office/drawing/2014/main" id="{69705277-CF7B-ADE4-7DB2-87CC190F20D3}"/>
              </a:ext>
            </a:extLst>
          </p:cNvPr>
          <p:cNvSpPr>
            <a:spLocks noGrp="1"/>
          </p:cNvSpPr>
          <p:nvPr>
            <p:ph type="title"/>
          </p:nvPr>
        </p:nvSpPr>
        <p:spPr>
          <a:xfrm>
            <a:off x="789606" y="762185"/>
            <a:ext cx="8443372" cy="960289"/>
          </a:xfrm>
        </p:spPr>
        <p:txBody>
          <a:bodyPr>
            <a:normAutofit/>
          </a:bodyPr>
          <a:lstStyle/>
          <a:p>
            <a:r>
              <a:rPr lang="en-GB" sz="4000" b="1" dirty="0"/>
              <a:t>&lt;Birth mother’s name&gt;</a:t>
            </a:r>
          </a:p>
        </p:txBody>
      </p:sp>
      <p:sp>
        <p:nvSpPr>
          <p:cNvPr id="3" name="Content Placeholder 2">
            <a:extLst>
              <a:ext uri="{FF2B5EF4-FFF2-40B4-BE49-F238E27FC236}">
                <a16:creationId xmlns:a16="http://schemas.microsoft.com/office/drawing/2014/main" id="{09D2415E-FFD2-6581-8680-2E78D1A41179}"/>
              </a:ext>
            </a:extLst>
          </p:cNvPr>
          <p:cNvSpPr>
            <a:spLocks noGrp="1"/>
          </p:cNvSpPr>
          <p:nvPr>
            <p:ph idx="1"/>
          </p:nvPr>
        </p:nvSpPr>
        <p:spPr>
          <a:xfrm>
            <a:off x="4529469" y="1855933"/>
            <a:ext cx="3556591" cy="4425950"/>
          </a:xfrm>
        </p:spPr>
        <p:txBody>
          <a:bodyPr anchor="t" anchorCtr="0">
            <a:normAutofit/>
          </a:bodyPr>
          <a:lstStyle/>
          <a:p>
            <a:pPr marL="0" indent="0">
              <a:lnSpc>
                <a:spcPct val="107000"/>
              </a:lnSpc>
              <a:spcAft>
                <a:spcPts val="800"/>
              </a:spcAft>
              <a:buNone/>
            </a:pPr>
            <a:r>
              <a:rPr lang="en-GB" sz="1800" dirty="0">
                <a:latin typeface="Calibri" panose="020F0502020204030204" pitchFamily="34" charset="0"/>
                <a:cs typeface="Times New Roman" panose="02020603050405020304" pitchFamily="18" charset="0"/>
              </a:rPr>
              <a:t>You grew inside NAME’S tummy. </a:t>
            </a:r>
          </a:p>
          <a:p>
            <a:pPr marL="0" indent="0">
              <a:lnSpc>
                <a:spcPct val="107000"/>
              </a:lnSpc>
              <a:spcAft>
                <a:spcPts val="800"/>
              </a:spcAft>
              <a:buNone/>
            </a:pPr>
            <a:r>
              <a:rPr lang="en-GB" sz="1800" dirty="0">
                <a:latin typeface="Calibri" panose="020F0502020204030204" pitchFamily="34" charset="0"/>
                <a:cs typeface="Times New Roman" panose="02020603050405020304" pitchFamily="18" charset="0"/>
              </a:rPr>
              <a:t>Include any facts you know or can find out about her personality, e.g. hobbies, favourite colour, food, children’s books she enjoyed reading as a child. </a:t>
            </a:r>
          </a:p>
          <a:p>
            <a:pPr marL="0" indent="0">
              <a:lnSpc>
                <a:spcPct val="107000"/>
              </a:lnSpc>
              <a:spcAft>
                <a:spcPts val="800"/>
              </a:spcAft>
              <a:buNone/>
            </a:pPr>
            <a:endParaRPr lang="en-GB" sz="1800" dirty="0">
              <a:latin typeface="Calibri" panose="020F0502020204030204" pitchFamily="34" charset="0"/>
              <a:cs typeface="Times New Roman" panose="02020603050405020304" pitchFamily="18" charset="0"/>
            </a:endParaRPr>
          </a:p>
        </p:txBody>
      </p:sp>
      <p:sp>
        <p:nvSpPr>
          <p:cNvPr id="9" name="Rectangle: Beveled 8">
            <a:extLst>
              <a:ext uri="{FF2B5EF4-FFF2-40B4-BE49-F238E27FC236}">
                <a16:creationId xmlns:a16="http://schemas.microsoft.com/office/drawing/2014/main" id="{7A2EAA02-499C-E997-C45F-CF26A7E6DD0F}"/>
              </a:ext>
            </a:extLst>
          </p:cNvPr>
          <p:cNvSpPr/>
          <p:nvPr/>
        </p:nvSpPr>
        <p:spPr>
          <a:xfrm>
            <a:off x="838800" y="1855933"/>
            <a:ext cx="3105879" cy="4425950"/>
          </a:xfrm>
          <a:prstGeom prst="bevel">
            <a:avLst/>
          </a:prstGeom>
          <a:solidFill>
            <a:srgbClr val="4D16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23572E2-2417-71F8-958E-B211E694A7F1}"/>
              </a:ext>
            </a:extLst>
          </p:cNvPr>
          <p:cNvSpPr txBox="1"/>
          <p:nvPr/>
        </p:nvSpPr>
        <p:spPr>
          <a:xfrm>
            <a:off x="1461978" y="2868579"/>
            <a:ext cx="2020186" cy="923330"/>
          </a:xfrm>
          <a:prstGeom prst="rect">
            <a:avLst/>
          </a:prstGeom>
          <a:noFill/>
        </p:spPr>
        <p:txBody>
          <a:bodyPr wrap="square" rtlCol="0">
            <a:spAutoFit/>
          </a:bodyPr>
          <a:lstStyle/>
          <a:p>
            <a:r>
              <a:rPr lang="en-GB" dirty="0">
                <a:solidFill>
                  <a:schemeClr val="bg1"/>
                </a:solidFill>
              </a:rPr>
              <a:t>Insert photo </a:t>
            </a:r>
          </a:p>
          <a:p>
            <a:r>
              <a:rPr lang="en-GB" dirty="0">
                <a:solidFill>
                  <a:schemeClr val="bg1"/>
                </a:solidFill>
              </a:rPr>
              <a:t>of birth mother</a:t>
            </a:r>
          </a:p>
          <a:p>
            <a:endParaRPr lang="en-GB" dirty="0">
              <a:solidFill>
                <a:schemeClr val="bg1"/>
              </a:solidFill>
            </a:endParaRPr>
          </a:p>
        </p:txBody>
      </p:sp>
      <p:pic>
        <p:nvPicPr>
          <p:cNvPr id="12" name="Picture 11">
            <a:extLst>
              <a:ext uri="{FF2B5EF4-FFF2-40B4-BE49-F238E27FC236}">
                <a16:creationId xmlns:a16="http://schemas.microsoft.com/office/drawing/2014/main" id="{43FB8367-8EC1-783C-DE2A-4770D7A81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119" y="1574932"/>
            <a:ext cx="384049" cy="387097"/>
          </a:xfrm>
          <a:prstGeom prst="rect">
            <a:avLst/>
          </a:prstGeom>
        </p:spPr>
      </p:pic>
    </p:spTree>
    <p:extLst>
      <p:ext uri="{BB962C8B-B14F-4D97-AF65-F5344CB8AC3E}">
        <p14:creationId xmlns:p14="http://schemas.microsoft.com/office/powerpoint/2010/main" val="253814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FCAFF-56FB-291F-17A6-2E890B5E1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124FE-D5AF-0B15-65BD-E8C3DE13AAA1}"/>
              </a:ext>
            </a:extLst>
          </p:cNvPr>
          <p:cNvSpPr>
            <a:spLocks noGrp="1"/>
          </p:cNvSpPr>
          <p:nvPr>
            <p:ph type="title"/>
          </p:nvPr>
        </p:nvSpPr>
        <p:spPr>
          <a:xfrm>
            <a:off x="789606" y="427261"/>
            <a:ext cx="6918999" cy="1741781"/>
          </a:xfrm>
        </p:spPr>
        <p:txBody>
          <a:bodyPr>
            <a:normAutofit/>
          </a:bodyPr>
          <a:lstStyle/>
          <a:p>
            <a:r>
              <a:rPr lang="en-GB" sz="4000" b="1" dirty="0"/>
              <a:t>&lt;Birth father’s name&gt;</a:t>
            </a:r>
          </a:p>
        </p:txBody>
      </p:sp>
      <p:sp>
        <p:nvSpPr>
          <p:cNvPr id="3" name="Content Placeholder 2">
            <a:extLst>
              <a:ext uri="{FF2B5EF4-FFF2-40B4-BE49-F238E27FC236}">
                <a16:creationId xmlns:a16="http://schemas.microsoft.com/office/drawing/2014/main" id="{79255857-18A9-1B7F-23D9-E38CF79D08CB}"/>
              </a:ext>
            </a:extLst>
          </p:cNvPr>
          <p:cNvSpPr>
            <a:spLocks noGrp="1"/>
          </p:cNvSpPr>
          <p:nvPr>
            <p:ph idx="1"/>
          </p:nvPr>
        </p:nvSpPr>
        <p:spPr>
          <a:xfrm>
            <a:off x="809099" y="1914412"/>
            <a:ext cx="5068934" cy="4425950"/>
          </a:xfrm>
        </p:spPr>
        <p:txBody>
          <a:bodyPr anchor="t" anchorCtr="0">
            <a:normAutofit fontScale="92500" lnSpcReduction="20000"/>
          </a:bodyPr>
          <a:lstStyle/>
          <a:p>
            <a:pPr marL="0" indent="0">
              <a:lnSpc>
                <a:spcPct val="107000"/>
              </a:lnSpc>
              <a:spcAft>
                <a:spcPts val="800"/>
              </a:spcAft>
              <a:buNone/>
            </a:pPr>
            <a:r>
              <a:rPr lang="en-GB" sz="1900" dirty="0">
                <a:latin typeface="Calibri" panose="020F0502020204030204" pitchFamily="34" charset="0"/>
                <a:cs typeface="Times New Roman" panose="02020603050405020304" pitchFamily="18" charset="0"/>
              </a:rPr>
              <a:t>This is NAME. He was your there when you were born / He was your Daddy when you were first born / He helped NAME to grow you in her tummy. </a:t>
            </a:r>
          </a:p>
          <a:p>
            <a:pPr marL="0" indent="0">
              <a:lnSpc>
                <a:spcPct val="107000"/>
              </a:lnSpc>
              <a:spcAft>
                <a:spcPts val="800"/>
              </a:spcAft>
              <a:buNone/>
            </a:pPr>
            <a:r>
              <a:rPr lang="en-GB" sz="1900" dirty="0">
                <a:latin typeface="Calibri" panose="020F0502020204030204" pitchFamily="34" charset="0"/>
                <a:cs typeface="Times New Roman" panose="02020603050405020304" pitchFamily="18" charset="0"/>
              </a:rPr>
              <a:t>Delete as appropriate for age &amp; understanding. Alternative wording for older or more scientifically-minded children: To grow a baby, a seed from a man joins an egg from a woman, then they grow in a woman’s uterus. The seed that made you came from a man called NAME. </a:t>
            </a:r>
          </a:p>
          <a:p>
            <a:pPr marL="0" indent="0">
              <a:lnSpc>
                <a:spcPct val="107000"/>
              </a:lnSpc>
              <a:spcAft>
                <a:spcPts val="800"/>
              </a:spcAft>
              <a:buNone/>
            </a:pPr>
            <a:r>
              <a:rPr lang="en-GB" sz="2000" dirty="0">
                <a:latin typeface="Calibri" panose="020F0502020204030204" pitchFamily="34" charset="0"/>
                <a:cs typeface="Times New Roman" panose="02020603050405020304" pitchFamily="18" charset="0"/>
              </a:rPr>
              <a:t>Include any known personal facts about the birth father. </a:t>
            </a:r>
          </a:p>
          <a:p>
            <a:pPr marL="0" indent="0">
              <a:lnSpc>
                <a:spcPct val="107000"/>
              </a:lnSpc>
              <a:spcAft>
                <a:spcPts val="800"/>
              </a:spcAft>
              <a:buNone/>
            </a:pPr>
            <a:r>
              <a:rPr lang="en-GB" sz="1900" dirty="0">
                <a:latin typeface="Calibri" panose="020F0502020204030204" pitchFamily="34" charset="0"/>
                <a:cs typeface="Times New Roman" panose="02020603050405020304" pitchFamily="18" charset="0"/>
              </a:rPr>
              <a:t>If the birth father is unknown, you can delete this page, or explain with child-appropriate wording, such as: The seed that made you came from a man, but we don’t know who that was.</a:t>
            </a:r>
            <a:endParaRPr lang="en-GB" sz="1800" dirty="0">
              <a:latin typeface="Calibri" panose="020F0502020204030204" pitchFamily="34" charset="0"/>
              <a:cs typeface="Times New Roman" panose="02020603050405020304" pitchFamily="18" charset="0"/>
            </a:endParaRPr>
          </a:p>
        </p:txBody>
      </p:sp>
      <p:sp>
        <p:nvSpPr>
          <p:cNvPr id="9" name="Rectangle: Beveled 8">
            <a:extLst>
              <a:ext uri="{FF2B5EF4-FFF2-40B4-BE49-F238E27FC236}">
                <a16:creationId xmlns:a16="http://schemas.microsoft.com/office/drawing/2014/main" id="{03A4538A-083F-9859-A95D-58154A90DFA1}"/>
              </a:ext>
            </a:extLst>
          </p:cNvPr>
          <p:cNvSpPr/>
          <p:nvPr/>
        </p:nvSpPr>
        <p:spPr>
          <a:xfrm>
            <a:off x="6057712" y="1142625"/>
            <a:ext cx="3105879" cy="4425950"/>
          </a:xfrm>
          <a:prstGeom prst="bevel">
            <a:avLst/>
          </a:prstGeom>
          <a:solidFill>
            <a:srgbClr val="4D16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32EE52D-8574-F8F2-63CA-C35423403AD6}"/>
              </a:ext>
            </a:extLst>
          </p:cNvPr>
          <p:cNvSpPr txBox="1"/>
          <p:nvPr/>
        </p:nvSpPr>
        <p:spPr>
          <a:xfrm>
            <a:off x="6698512" y="2726135"/>
            <a:ext cx="2020186" cy="923330"/>
          </a:xfrm>
          <a:prstGeom prst="rect">
            <a:avLst/>
          </a:prstGeom>
          <a:noFill/>
        </p:spPr>
        <p:txBody>
          <a:bodyPr wrap="square" rtlCol="0">
            <a:spAutoFit/>
          </a:bodyPr>
          <a:lstStyle/>
          <a:p>
            <a:r>
              <a:rPr lang="en-GB" dirty="0">
                <a:solidFill>
                  <a:schemeClr val="bg1"/>
                </a:solidFill>
              </a:rPr>
              <a:t>Insert photo of birth father</a:t>
            </a:r>
          </a:p>
          <a:p>
            <a:endParaRPr lang="en-GB" dirty="0">
              <a:solidFill>
                <a:schemeClr val="bg1"/>
              </a:solidFill>
            </a:endParaRPr>
          </a:p>
        </p:txBody>
      </p:sp>
      <p:pic>
        <p:nvPicPr>
          <p:cNvPr id="6" name="Picture 5">
            <a:extLst>
              <a:ext uri="{FF2B5EF4-FFF2-40B4-BE49-F238E27FC236}">
                <a16:creationId xmlns:a16="http://schemas.microsoft.com/office/drawing/2014/main" id="{913F172F-DEB0-4149-76F1-7D1A157D2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999" y="5340737"/>
            <a:ext cx="1280271" cy="1072989"/>
          </a:xfrm>
          <a:prstGeom prst="rect">
            <a:avLst/>
          </a:prstGeom>
        </p:spPr>
      </p:pic>
    </p:spTree>
    <p:extLst>
      <p:ext uri="{BB962C8B-B14F-4D97-AF65-F5344CB8AC3E}">
        <p14:creationId xmlns:p14="http://schemas.microsoft.com/office/powerpoint/2010/main" val="11806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12B62-7B7E-A85A-D681-A825A24D3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E2C93-F4A0-1609-8752-C0F3FE62D5B4}"/>
              </a:ext>
            </a:extLst>
          </p:cNvPr>
          <p:cNvSpPr>
            <a:spLocks noGrp="1"/>
          </p:cNvSpPr>
          <p:nvPr>
            <p:ph type="title"/>
          </p:nvPr>
        </p:nvSpPr>
        <p:spPr>
          <a:xfrm>
            <a:off x="820810" y="692091"/>
            <a:ext cx="8264379" cy="895597"/>
          </a:xfrm>
        </p:spPr>
        <p:txBody>
          <a:bodyPr anchor="t"/>
          <a:lstStyle/>
          <a:p>
            <a:r>
              <a:rPr lang="en-GB" b="1" dirty="0"/>
              <a:t>Children need to be safe</a:t>
            </a:r>
          </a:p>
        </p:txBody>
      </p:sp>
      <p:sp>
        <p:nvSpPr>
          <p:cNvPr id="3" name="Content Placeholder 2">
            <a:extLst>
              <a:ext uri="{FF2B5EF4-FFF2-40B4-BE49-F238E27FC236}">
                <a16:creationId xmlns:a16="http://schemas.microsoft.com/office/drawing/2014/main" id="{63A8212B-B919-EC91-D27E-D7527DBEA586}"/>
              </a:ext>
            </a:extLst>
          </p:cNvPr>
          <p:cNvSpPr>
            <a:spLocks noGrp="1"/>
          </p:cNvSpPr>
          <p:nvPr>
            <p:ph idx="1"/>
          </p:nvPr>
        </p:nvSpPr>
        <p:spPr>
          <a:xfrm>
            <a:off x="705135" y="1587689"/>
            <a:ext cx="5343327" cy="4677065"/>
          </a:xfrm>
        </p:spPr>
        <p:txBody>
          <a:bodyPr>
            <a:normAutofit/>
          </a:bodyPr>
          <a:lstStyle/>
          <a:p>
            <a:pPr marL="0" indent="0">
              <a:buNone/>
            </a:pPr>
            <a:r>
              <a:rPr lang="en-GB" sz="1800" dirty="0"/>
              <a:t>Grown-ups need to take care of children properly, to keep them safe. They need to: </a:t>
            </a:r>
          </a:p>
          <a:p>
            <a:r>
              <a:rPr lang="en-GB" sz="1800" dirty="0"/>
              <a:t>Make sure their home is safe </a:t>
            </a:r>
          </a:p>
          <a:p>
            <a:r>
              <a:rPr lang="en-GB" sz="1800" dirty="0"/>
              <a:t>Make sure they have clothes and toys</a:t>
            </a:r>
          </a:p>
          <a:p>
            <a:r>
              <a:rPr lang="en-GB" sz="1800" dirty="0"/>
              <a:t>Remember to give the child lots of healthy food</a:t>
            </a:r>
          </a:p>
          <a:p>
            <a:r>
              <a:rPr lang="en-GB" sz="1800" dirty="0"/>
              <a:t>Make sure children wear suncream or a hat when the sun might burn them</a:t>
            </a:r>
          </a:p>
          <a:p>
            <a:r>
              <a:rPr lang="en-GB" sz="1800" dirty="0"/>
              <a:t>Make sure children have warm enough clothes, including coats when it is cold</a:t>
            </a:r>
          </a:p>
          <a:p>
            <a:r>
              <a:rPr lang="en-GB" sz="1800" dirty="0"/>
              <a:t>Hold a child’s hand when they cross the road</a:t>
            </a:r>
          </a:p>
          <a:p>
            <a:r>
              <a:rPr lang="en-GB" sz="1800" dirty="0"/>
              <a:t>Take children to the doctors, dentist and optician when they need to have a check-up</a:t>
            </a:r>
          </a:p>
          <a:p>
            <a:r>
              <a:rPr lang="en-GB" sz="1800" dirty="0"/>
              <a:t>…and lots of other things! Parenting is busy!</a:t>
            </a:r>
          </a:p>
        </p:txBody>
      </p:sp>
      <p:pic>
        <p:nvPicPr>
          <p:cNvPr id="7" name="Picture 6">
            <a:extLst>
              <a:ext uri="{FF2B5EF4-FFF2-40B4-BE49-F238E27FC236}">
                <a16:creationId xmlns:a16="http://schemas.microsoft.com/office/drawing/2014/main" id="{DED5DA30-6C33-CA39-428D-95B8256FA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462" y="2921662"/>
            <a:ext cx="3232495" cy="3082549"/>
          </a:xfrm>
          <a:prstGeom prst="rect">
            <a:avLst/>
          </a:prstGeom>
        </p:spPr>
      </p:pic>
    </p:spTree>
    <p:extLst>
      <p:ext uri="{BB962C8B-B14F-4D97-AF65-F5344CB8AC3E}">
        <p14:creationId xmlns:p14="http://schemas.microsoft.com/office/powerpoint/2010/main" val="97968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E11A3C-BEAB-3323-1832-381194D94A05}"/>
              </a:ext>
            </a:extLst>
          </p:cNvPr>
          <p:cNvSpPr txBox="1">
            <a:spLocks/>
          </p:cNvSpPr>
          <p:nvPr/>
        </p:nvSpPr>
        <p:spPr>
          <a:xfrm>
            <a:off x="432179" y="475397"/>
            <a:ext cx="5159772" cy="1106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The Social Worker</a:t>
            </a:r>
          </a:p>
        </p:txBody>
      </p:sp>
      <p:sp>
        <p:nvSpPr>
          <p:cNvPr id="10" name="Content Placeholder 2">
            <a:extLst>
              <a:ext uri="{FF2B5EF4-FFF2-40B4-BE49-F238E27FC236}">
                <a16:creationId xmlns:a16="http://schemas.microsoft.com/office/drawing/2014/main" id="{220E4122-00E8-43DD-376F-48D92CC4E8C1}"/>
              </a:ext>
            </a:extLst>
          </p:cNvPr>
          <p:cNvSpPr txBox="1">
            <a:spLocks/>
          </p:cNvSpPr>
          <p:nvPr/>
        </p:nvSpPr>
        <p:spPr>
          <a:xfrm>
            <a:off x="432179" y="1628633"/>
            <a:ext cx="5654722" cy="4753970"/>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Some people noticed that NAME and NAME weren’t looking after you properly and doing the things they needed to do to keep you safe. </a:t>
            </a:r>
          </a:p>
          <a:p>
            <a:pPr marL="0" indent="0">
              <a:buNone/>
            </a:pPr>
            <a:r>
              <a:rPr lang="en-GB" sz="1800" dirty="0"/>
              <a:t>Social workers are people who have had special training and they try to help people and families, to make sure everyone is safe. </a:t>
            </a:r>
          </a:p>
          <a:p>
            <a:pPr marL="0" indent="0">
              <a:buNone/>
            </a:pPr>
            <a:endParaRPr lang="en-GB" sz="1800" dirty="0"/>
          </a:p>
          <a:p>
            <a:pPr marL="0" indent="0">
              <a:buNone/>
            </a:pPr>
            <a:r>
              <a:rPr lang="en-GB" sz="1800" i="1" dirty="0"/>
              <a:t>Be more specific about concerns here, in child-appropriate terms, such as:</a:t>
            </a:r>
          </a:p>
          <a:p>
            <a:pPr marL="0" indent="0">
              <a:buNone/>
            </a:pPr>
            <a:r>
              <a:rPr lang="en-GB" sz="1800" dirty="0"/>
              <a:t>A social worker tried to help NAME and NAME to make a safe home for you. She reminded them to feed you milk, and that babies must not be left on their own. </a:t>
            </a:r>
          </a:p>
          <a:p>
            <a:pPr marL="0" indent="0">
              <a:buNone/>
            </a:pPr>
            <a:r>
              <a:rPr lang="en-GB" sz="1800" dirty="0"/>
              <a:t>NAME kept forgetting to feed you, so the social worker reminded her that babies need lots of milk so that they can grow healthy and strong. </a:t>
            </a:r>
          </a:p>
          <a:p>
            <a:pPr marL="0" indent="0">
              <a:buNone/>
            </a:pPr>
            <a:endParaRPr lang="en-GB" sz="1800" dirty="0"/>
          </a:p>
          <a:p>
            <a:pPr marL="0" indent="0">
              <a:buNone/>
            </a:pPr>
            <a:endParaRPr lang="en-GB" sz="1800" dirty="0"/>
          </a:p>
        </p:txBody>
      </p:sp>
      <p:sp>
        <p:nvSpPr>
          <p:cNvPr id="17" name="Content Placeholder 2">
            <a:extLst>
              <a:ext uri="{FF2B5EF4-FFF2-40B4-BE49-F238E27FC236}">
                <a16:creationId xmlns:a16="http://schemas.microsoft.com/office/drawing/2014/main" id="{0D351183-80F5-0010-342F-E5343E1C675C}"/>
              </a:ext>
            </a:extLst>
          </p:cNvPr>
          <p:cNvSpPr txBox="1">
            <a:spLocks/>
          </p:cNvSpPr>
          <p:nvPr/>
        </p:nvSpPr>
        <p:spPr>
          <a:xfrm>
            <a:off x="150731" y="3293660"/>
            <a:ext cx="5936170" cy="3346153"/>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p>
        </p:txBody>
      </p:sp>
      <p:pic>
        <p:nvPicPr>
          <p:cNvPr id="3" name="Picture 2">
            <a:extLst>
              <a:ext uri="{FF2B5EF4-FFF2-40B4-BE49-F238E27FC236}">
                <a16:creationId xmlns:a16="http://schemas.microsoft.com/office/drawing/2014/main" id="{6556AAF0-FCA6-00EE-46BB-CD166B8B4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349" y="1824606"/>
            <a:ext cx="2552778" cy="3825423"/>
          </a:xfrm>
          <a:prstGeom prst="rect">
            <a:avLst/>
          </a:prstGeom>
        </p:spPr>
      </p:pic>
    </p:spTree>
    <p:extLst>
      <p:ext uri="{BB962C8B-B14F-4D97-AF65-F5344CB8AC3E}">
        <p14:creationId xmlns:p14="http://schemas.microsoft.com/office/powerpoint/2010/main" val="11402830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2590</TotalTime>
  <Words>1862</Words>
  <Application>Microsoft Office PowerPoint</Application>
  <PresentationFormat>A4 Paper (210x297 mm)</PresentationFormat>
  <Paragraphs>115</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Calibri Light</vt:lpstr>
      <vt:lpstr>Office Theme</vt:lpstr>
      <vt:lpstr>CHILD’S NAME</vt:lpstr>
      <vt:lpstr>Wonderful You</vt:lpstr>
      <vt:lpstr>Everyone’s family is different</vt:lpstr>
      <vt:lpstr>Your family</vt:lpstr>
      <vt:lpstr>When you were born</vt:lpstr>
      <vt:lpstr>&lt;Birth mother’s name&gt;</vt:lpstr>
      <vt:lpstr>&lt;Birth father’s name&gt;</vt:lpstr>
      <vt:lpstr>Children need to be safe</vt:lpstr>
      <vt:lpstr>PowerPoint Presentation</vt:lpstr>
      <vt:lpstr>The Judge’s Decision</vt:lpstr>
      <vt:lpstr>Your foster family</vt:lpstr>
      <vt:lpstr>The right family</vt:lpstr>
      <vt:lpstr>&lt;Birth sibling’s name&gt;</vt:lpstr>
      <vt:lpstr>Keeping in touch</vt:lpstr>
      <vt:lpstr>Growing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to children  about foster care, kinship care and adoption</dc:title>
  <dc:creator>Holly Marlow</dc:creator>
  <cp:lastModifiedBy>Holly Marlow</cp:lastModifiedBy>
  <cp:revision>75</cp:revision>
  <dcterms:created xsi:type="dcterms:W3CDTF">2023-03-09T18:28:48Z</dcterms:created>
  <dcterms:modified xsi:type="dcterms:W3CDTF">2025-05-20T12:43:29Z</dcterms:modified>
</cp:coreProperties>
</file>